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22" r:id="rId2"/>
    <p:sldId id="257" r:id="rId3"/>
    <p:sldId id="374" r:id="rId4"/>
    <p:sldId id="345" r:id="rId5"/>
    <p:sldId id="265" r:id="rId6"/>
    <p:sldId id="266" r:id="rId7"/>
    <p:sldId id="267" r:id="rId8"/>
    <p:sldId id="272" r:id="rId9"/>
    <p:sldId id="273" r:id="rId10"/>
    <p:sldId id="268" r:id="rId11"/>
    <p:sldId id="274" r:id="rId12"/>
    <p:sldId id="332" r:id="rId13"/>
    <p:sldId id="334" r:id="rId14"/>
    <p:sldId id="262" r:id="rId15"/>
    <p:sldId id="335" r:id="rId16"/>
    <p:sldId id="367" r:id="rId17"/>
    <p:sldId id="336" r:id="rId18"/>
    <p:sldId id="338" r:id="rId19"/>
    <p:sldId id="340" r:id="rId20"/>
    <p:sldId id="341" r:id="rId21"/>
    <p:sldId id="368" r:id="rId22"/>
    <p:sldId id="369" r:id="rId23"/>
    <p:sldId id="343" r:id="rId24"/>
    <p:sldId id="344" r:id="rId25"/>
    <p:sldId id="370" r:id="rId26"/>
    <p:sldId id="346" r:id="rId27"/>
    <p:sldId id="347" r:id="rId28"/>
    <p:sldId id="348" r:id="rId29"/>
    <p:sldId id="349" r:id="rId30"/>
    <p:sldId id="350" r:id="rId31"/>
    <p:sldId id="371" r:id="rId32"/>
    <p:sldId id="352" r:id="rId33"/>
    <p:sldId id="372" r:id="rId34"/>
    <p:sldId id="354" r:id="rId35"/>
    <p:sldId id="326" r:id="rId36"/>
    <p:sldId id="323"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30" r:id="rId50"/>
  </p:sldIdLst>
  <p:sldSz cx="12192000" cy="6858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Clark" initials="B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A94F"/>
    <a:srgbClr val="FFFFCC"/>
    <a:srgbClr val="FFFF99"/>
    <a:srgbClr val="FFFF66"/>
    <a:srgbClr val="FFC236"/>
    <a:srgbClr val="99FF66"/>
    <a:srgbClr val="326654"/>
    <a:srgbClr val="2E5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CC"/>
          </a:solidFill>
        </a:fill>
      </a:tcStyle>
    </a:wholeTbl>
    <a:band2H>
      <a:tcTxStyle/>
      <a:tcStyle>
        <a:tcBdr/>
        <a:fill>
          <a:solidFill>
            <a:srgbClr val="F6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D2"/>
          </a:solidFill>
        </a:fill>
      </a:tcStyle>
    </a:wholeTbl>
    <a:band2H>
      <a:tcTxStyle/>
      <a:tcStyle>
        <a:tcBdr/>
        <a:fill>
          <a:solidFill>
            <a:srgbClr val="E8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ACA"/>
          </a:solidFill>
        </a:fill>
      </a:tcStyle>
    </a:wholeTbl>
    <a:band2H>
      <a:tcTxStyle/>
      <a:tcStyle>
        <a:tcBdr/>
        <a:fill>
          <a:solidFill>
            <a:srgbClr val="EC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1348"/>
    <p:restoredTop sz="94674"/>
  </p:normalViewPr>
  <p:slideViewPr>
    <p:cSldViewPr snapToGrid="0" snapToObjects="1">
      <p:cViewPr varScale="1">
        <p:scale>
          <a:sx n="76" d="100"/>
          <a:sy n="76" d="100"/>
        </p:scale>
        <p:origin x="550" y="6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23" name="Shape 123"/>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57461268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wi65.org/baby-boomer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9" name="Rectangle 9"/>
          <p:cNvSpPr/>
          <p:nvPr userDrawn="1"/>
        </p:nvSpPr>
        <p:spPr>
          <a:xfrm rot="16200000">
            <a:off x="3035829" y="-3035830"/>
            <a:ext cx="6120348" cy="12192000"/>
          </a:xfrm>
          <a:prstGeom prst="rect">
            <a:avLst/>
          </a:prstGeom>
          <a:solidFill>
            <a:srgbClr val="00A94F"/>
          </a:solidFill>
          <a:ln w="12700">
            <a:miter lim="400000"/>
          </a:ln>
        </p:spPr>
        <p:txBody>
          <a:bodyPr lIns="45719" rIns="45719" anchor="ctr"/>
          <a:lstStyle/>
          <a:p>
            <a:pPr algn="ctr">
              <a:defRPr>
                <a:solidFill>
                  <a:srgbClr val="FFFFFF"/>
                </a:solidFill>
              </a:defRPr>
            </a:pPr>
            <a:endParaRPr/>
          </a:p>
        </p:txBody>
      </p:sp>
      <p:sp>
        <p:nvSpPr>
          <p:cNvPr id="20" name="Rectangle"/>
          <p:cNvSpPr/>
          <p:nvPr userDrawn="1"/>
        </p:nvSpPr>
        <p:spPr>
          <a:xfrm>
            <a:off x="2700139" y="6068564"/>
            <a:ext cx="9491861" cy="789436"/>
          </a:xfrm>
          <a:prstGeom prst="rect">
            <a:avLst/>
          </a:prstGeom>
          <a:solidFill>
            <a:srgbClr val="00A94F">
              <a:alpha val="80000"/>
            </a:srgbClr>
          </a:solidFill>
          <a:ln w="12700">
            <a:miter lim="400000"/>
          </a:ln>
        </p:spPr>
        <p:txBody>
          <a:bodyPr lIns="45719" rIns="45719" anchor="ctr"/>
          <a:lstStyle/>
          <a:p>
            <a:endParaRPr/>
          </a:p>
        </p:txBody>
      </p:sp>
      <p:sp>
        <p:nvSpPr>
          <p:cNvPr id="21" name="Circle"/>
          <p:cNvSpPr/>
          <p:nvPr userDrawn="1"/>
        </p:nvSpPr>
        <p:spPr>
          <a:xfrm>
            <a:off x="-790067" y="4264688"/>
            <a:ext cx="3642836" cy="3642836"/>
          </a:xfrm>
          <a:prstGeom prst="ellipse">
            <a:avLst/>
          </a:prstGeom>
          <a:solidFill>
            <a:srgbClr val="F8EDD8"/>
          </a:solidFill>
          <a:ln w="876300">
            <a:solidFill>
              <a:srgbClr val="FFC236"/>
            </a:solidFill>
            <a:miter/>
          </a:ln>
        </p:spPr>
        <p:txBody>
          <a:bodyPr lIns="45719" rIns="45719" anchor="ctr"/>
          <a:lstStyle/>
          <a:p>
            <a:endParaRPr/>
          </a:p>
        </p:txBody>
      </p:sp>
      <p:sp>
        <p:nvSpPr>
          <p:cNvPr id="22" name="Title Text"/>
          <p:cNvSpPr txBox="1">
            <a:spLocks noGrp="1"/>
          </p:cNvSpPr>
          <p:nvPr>
            <p:ph type="title"/>
          </p:nvPr>
        </p:nvSpPr>
        <p:spPr>
          <a:xfrm>
            <a:off x="533399" y="1297821"/>
            <a:ext cx="6350727" cy="1540224"/>
          </a:xfrm>
          <a:prstGeom prst="rect">
            <a:avLst/>
          </a:prstGeom>
        </p:spPr>
        <p:txBody>
          <a:bodyPr anchor="t"/>
          <a:lstStyle>
            <a:lvl1pPr algn="ctr">
              <a:defRPr sz="4400" b="1" i="0" cap="none" baseline="0">
                <a:solidFill>
                  <a:srgbClr val="FFC236"/>
                </a:solidFill>
                <a:latin typeface="Rockwell" charset="0"/>
                <a:ea typeface="Boton Bold"/>
                <a:cs typeface="Boton Bold"/>
                <a:sym typeface="Boton Bold"/>
              </a:defRPr>
            </a:lvl1pPr>
          </a:lstStyle>
          <a:p>
            <a:r>
              <a:rPr dirty="0"/>
              <a:t>Title Text</a:t>
            </a:r>
          </a:p>
        </p:txBody>
      </p:sp>
      <p:pic>
        <p:nvPicPr>
          <p:cNvPr id="23" name="whenim65-title-logo.png" descr="whenim65-title-logo.png"/>
          <p:cNvPicPr>
            <a:picLocks noChangeAspect="1"/>
          </p:cNvPicPr>
          <p:nvPr userDrawn="1"/>
        </p:nvPicPr>
        <p:blipFill>
          <a:blip r:embed="rId2">
            <a:extLst/>
          </a:blip>
          <a:stretch>
            <a:fillRect/>
          </a:stretch>
        </p:blipFill>
        <p:spPr>
          <a:xfrm>
            <a:off x="9553421" y="6170987"/>
            <a:ext cx="2393240" cy="584591"/>
          </a:xfrm>
          <a:prstGeom prst="rect">
            <a:avLst/>
          </a:prstGeom>
          <a:ln w="12700">
            <a:miter lim="400000"/>
          </a:ln>
        </p:spPr>
      </p:pic>
      <p:pic>
        <p:nvPicPr>
          <p:cNvPr id="24" name="IPIlogo.png" descr="IPIlogo.png"/>
          <p:cNvPicPr>
            <a:picLocks noChangeAspect="1"/>
          </p:cNvPicPr>
          <p:nvPr userDrawn="1"/>
        </p:nvPicPr>
        <p:blipFill>
          <a:blip r:embed="rId3">
            <a:extLst/>
          </a:blip>
          <a:stretch>
            <a:fillRect/>
          </a:stretch>
        </p:blipFill>
        <p:spPr>
          <a:xfrm>
            <a:off x="454260" y="5883997"/>
            <a:ext cx="1434241" cy="708027"/>
          </a:xfrm>
          <a:prstGeom prst="rect">
            <a:avLst/>
          </a:prstGeom>
          <a:ln w="12700">
            <a:miter lim="400000"/>
          </a:ln>
        </p:spPr>
      </p:pic>
      <p:pic>
        <p:nvPicPr>
          <p:cNvPr id="25" name="iptlogoA.png" descr="iptlogoA.png"/>
          <p:cNvPicPr>
            <a:picLocks noChangeAspect="1"/>
          </p:cNvPicPr>
          <p:nvPr userDrawn="1"/>
        </p:nvPicPr>
        <p:blipFill>
          <a:blip r:embed="rId4">
            <a:extLst/>
          </a:blip>
          <a:stretch>
            <a:fillRect/>
          </a:stretch>
        </p:blipFill>
        <p:spPr>
          <a:xfrm>
            <a:off x="543682" y="5031927"/>
            <a:ext cx="1255397" cy="733378"/>
          </a:xfrm>
          <a:prstGeom prst="rect">
            <a:avLst/>
          </a:prstGeom>
          <a:ln w="12700">
            <a:miter lim="400000"/>
          </a:ln>
        </p:spPr>
      </p:pic>
      <p:sp>
        <p:nvSpPr>
          <p:cNvPr id="26" name="Circle"/>
          <p:cNvSpPr/>
          <p:nvPr/>
        </p:nvSpPr>
        <p:spPr>
          <a:xfrm>
            <a:off x="9257769" y="-497812"/>
            <a:ext cx="3492545" cy="3492545"/>
          </a:xfrm>
          <a:prstGeom prst="ellipse">
            <a:avLst/>
          </a:prstGeom>
          <a:noFill/>
          <a:ln w="876300" cap="flat">
            <a:solidFill>
              <a:srgbClr val="FFFFFF"/>
            </a:solidFill>
            <a:prstDash val="solid"/>
            <a:miter lim="800000"/>
          </a:ln>
          <a:effectLst/>
        </p:spPr>
        <p:txBody>
          <a:bodyPr wrap="square" lIns="45719" tIns="45719" rIns="45719" bIns="45719" numCol="1" anchor="ctr">
            <a:noAutofit/>
          </a:bodyPr>
          <a:lstStyle/>
          <a:p>
            <a:endParaRPr/>
          </a:p>
        </p:txBody>
      </p:sp>
      <p:sp>
        <p:nvSpPr>
          <p:cNvPr id="27" name="Circle"/>
          <p:cNvSpPr/>
          <p:nvPr/>
        </p:nvSpPr>
        <p:spPr>
          <a:xfrm>
            <a:off x="9257769" y="-497812"/>
            <a:ext cx="3492545" cy="3492545"/>
          </a:xfrm>
          <a:prstGeom prst="ellipse">
            <a:avLst/>
          </a:prstGeom>
          <a:noFill/>
          <a:ln w="876300" cap="flat">
            <a:solidFill>
              <a:srgbClr val="00A94F">
                <a:alpha val="76000"/>
              </a:srgbClr>
            </a:solidFill>
            <a:prstDash val="solid"/>
            <a:miter lim="800000"/>
          </a:ln>
          <a:effectLst/>
        </p:spPr>
        <p:txBody>
          <a:bodyPr wrap="square" lIns="45719" tIns="45719" rIns="45719" bIns="45719" numCol="1" anchor="ctr">
            <a:noAutofit/>
          </a:bodyPr>
          <a:lstStyle/>
          <a:p>
            <a:endParaRP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2848">
            <a:off x="6668463" y="745158"/>
            <a:ext cx="3213981" cy="4967063"/>
          </a:xfrm>
          <a:prstGeom prst="rect">
            <a:avLst/>
          </a:prstGeom>
          <a:effectLst>
            <a:outerShdw blurRad="88900" dist="76200" dir="2700000" algn="tl" rotWithShape="0">
              <a:prstClr val="black">
                <a:alpha val="25000"/>
              </a:prstClr>
            </a:outerShdw>
          </a:effectLst>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Section Title">
    <p:spTree>
      <p:nvGrpSpPr>
        <p:cNvPr id="1" name=""/>
        <p:cNvGrpSpPr/>
        <p:nvPr/>
      </p:nvGrpSpPr>
      <p:grpSpPr>
        <a:xfrm>
          <a:off x="0" y="0"/>
          <a:ext cx="0" cy="0"/>
          <a:chOff x="0" y="0"/>
          <a:chExt cx="0" cy="0"/>
        </a:xfrm>
      </p:grpSpPr>
      <p:sp>
        <p:nvSpPr>
          <p:cNvPr id="36" name="Circle"/>
          <p:cNvSpPr/>
          <p:nvPr/>
        </p:nvSpPr>
        <p:spPr>
          <a:xfrm>
            <a:off x="-509848" y="-142212"/>
            <a:ext cx="3724276" cy="3724276"/>
          </a:xfrm>
          <a:prstGeom prst="ellipse">
            <a:avLst/>
          </a:prstGeom>
          <a:ln w="876300">
            <a:solidFill>
              <a:srgbClr val="F8EDD8">
                <a:alpha val="55492"/>
              </a:srgbClr>
            </a:solidFill>
            <a:miter/>
          </a:ln>
        </p:spPr>
        <p:txBody>
          <a:bodyPr lIns="45719" rIns="45719" anchor="ctr"/>
          <a:lstStyle/>
          <a:p>
            <a:endParaRPr/>
          </a:p>
        </p:txBody>
      </p:sp>
      <p:sp>
        <p:nvSpPr>
          <p:cNvPr id="37" name="Rectangle 9"/>
          <p:cNvSpPr/>
          <p:nvPr/>
        </p:nvSpPr>
        <p:spPr>
          <a:xfrm rot="16200000">
            <a:off x="5540854" y="-5540855"/>
            <a:ext cx="1110297" cy="12192000"/>
          </a:xfrm>
          <a:prstGeom prst="rect">
            <a:avLst/>
          </a:prstGeom>
          <a:solidFill>
            <a:srgbClr val="00A94F"/>
          </a:solidFill>
          <a:ln w="12700">
            <a:miter lim="400000"/>
          </a:ln>
        </p:spPr>
        <p:txBody>
          <a:bodyPr lIns="45719" rIns="45719" anchor="ctr"/>
          <a:lstStyle/>
          <a:p>
            <a:pPr algn="ctr">
              <a:defRPr>
                <a:solidFill>
                  <a:srgbClr val="FFFFFF"/>
                </a:solidFill>
              </a:defRPr>
            </a:pPr>
            <a:endParaRPr/>
          </a:p>
        </p:txBody>
      </p:sp>
      <p:sp>
        <p:nvSpPr>
          <p:cNvPr id="38" name="Title Text"/>
          <p:cNvSpPr txBox="1">
            <a:spLocks noGrp="1"/>
          </p:cNvSpPr>
          <p:nvPr>
            <p:ph type="title" hasCustomPrompt="1"/>
          </p:nvPr>
        </p:nvSpPr>
        <p:spPr>
          <a:xfrm>
            <a:off x="359602" y="283704"/>
            <a:ext cx="4600576" cy="731521"/>
          </a:xfrm>
          <a:prstGeom prst="rect">
            <a:avLst/>
          </a:prstGeom>
        </p:spPr>
        <p:txBody>
          <a:bodyPr anchor="b"/>
          <a:lstStyle>
            <a:lvl1pPr>
              <a:defRPr sz="4400" b="1" i="0" cap="none" baseline="0">
                <a:solidFill>
                  <a:srgbClr val="FFC236"/>
                </a:solidFill>
                <a:latin typeface="Rockwell" charset="0"/>
                <a:ea typeface="Boton Bold"/>
                <a:cs typeface="Boton Bold"/>
                <a:sym typeface="Boton Bold"/>
              </a:defRPr>
            </a:lvl1pPr>
          </a:lstStyle>
          <a:p>
            <a:r>
              <a:rPr lang="en-US" dirty="0"/>
              <a:t>Title Text</a:t>
            </a:r>
            <a:endParaRPr dirty="0"/>
          </a:p>
        </p:txBody>
      </p:sp>
      <p:sp>
        <p:nvSpPr>
          <p:cNvPr id="39"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40"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43" name="Circle"/>
          <p:cNvSpPr/>
          <p:nvPr/>
        </p:nvSpPr>
        <p:spPr>
          <a:xfrm>
            <a:off x="9027852" y="3350288"/>
            <a:ext cx="4375715" cy="4375715"/>
          </a:xfrm>
          <a:prstGeom prst="ellipse">
            <a:avLst/>
          </a:prstGeom>
          <a:ln w="876300">
            <a:solidFill>
              <a:srgbClr val="FFFFFF"/>
            </a:solidFill>
            <a:miter/>
          </a:ln>
        </p:spPr>
        <p:txBody>
          <a:bodyPr lIns="45719" rIns="45719" anchor="ctr"/>
          <a:lstStyle/>
          <a:p>
            <a:endParaRPr/>
          </a:p>
        </p:txBody>
      </p:sp>
      <p:sp>
        <p:nvSpPr>
          <p:cNvPr id="44" name="Circle"/>
          <p:cNvSpPr/>
          <p:nvPr/>
        </p:nvSpPr>
        <p:spPr>
          <a:xfrm>
            <a:off x="9027852" y="3350288"/>
            <a:ext cx="4375715" cy="4375715"/>
          </a:xfrm>
          <a:prstGeom prst="ellipse">
            <a:avLst/>
          </a:prstGeom>
          <a:ln w="876300">
            <a:solidFill>
              <a:srgbClr val="00A94F">
                <a:alpha val="80000"/>
              </a:srgbClr>
            </a:solidFill>
            <a:miter/>
          </a:ln>
        </p:spPr>
        <p:txBody>
          <a:bodyPr lIns="45719" rIns="45719" anchor="ctr"/>
          <a:lstStyle/>
          <a:p>
            <a:endParaRPr/>
          </a:p>
        </p:txBody>
      </p:sp>
      <p:sp>
        <p:nvSpPr>
          <p:cNvPr id="45" name="Text"/>
          <p:cNvSpPr txBox="1"/>
          <p:nvPr/>
        </p:nvSpPr>
        <p:spPr>
          <a:xfrm>
            <a:off x="11601786" y="6418574"/>
            <a:ext cx="456528" cy="288824"/>
          </a:xfrm>
          <a:prstGeom prst="rect">
            <a:avLst/>
          </a:prstGeom>
          <a:ln w="12700">
            <a:miter lim="400000"/>
          </a:ln>
        </p:spPr>
        <p:txBody>
          <a:bodyPr wrap="none" lIns="45719" rIns="45719">
            <a:spAutoFit/>
          </a:bodyPr>
          <a:lstStyle/>
          <a:p>
            <a:pPr algn="ctr">
              <a:defRPr sz="1400" b="1"/>
            </a:pPr>
            <a:endParaRPr/>
          </a:p>
        </p:txBody>
      </p:sp>
      <p:sp>
        <p:nvSpPr>
          <p:cNvPr id="13" name="Slide Number"/>
          <p:cNvSpPr txBox="1">
            <a:spLocks noGrp="1"/>
          </p:cNvSpPr>
          <p:nvPr>
            <p:ph type="sldNum" sz="quarter" idx="2"/>
          </p:nvPr>
        </p:nvSpPr>
        <p:spPr>
          <a:xfrm>
            <a:off x="11676483" y="6418574"/>
            <a:ext cx="307133" cy="307777"/>
          </a:xfrm>
          <a:prstGeom prst="rect">
            <a:avLst/>
          </a:prstGeom>
        </p:spPr>
        <p:txBody>
          <a:bodyPr/>
          <a:lstStyle>
            <a:lvl1pPr>
              <a:defRPr>
                <a:solidFill>
                  <a:srgbClr val="000000"/>
                </a:solidFill>
              </a:defRPr>
            </a:lvl1pPr>
          </a:lstStyle>
          <a:p>
            <a:fld id="{89ED1A7D-A5A0-404C-91AA-018DFAFBBDEA}" type="slidenum">
              <a:rPr lang="uk-UA" smtClean="0"/>
              <a:pPr/>
              <a:t>‹#›</a:t>
            </a:fld>
            <a:endParaRPr lang="uk-UA" dirty="0"/>
          </a:p>
        </p:txBody>
      </p:sp>
    </p:spTree>
    <p:extLst>
      <p:ext uri="{BB962C8B-B14F-4D97-AF65-F5344CB8AC3E}">
        <p14:creationId xmlns:p14="http://schemas.microsoft.com/office/powerpoint/2010/main" val="5281101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mparison">
    <p:spTree>
      <p:nvGrpSpPr>
        <p:cNvPr id="1" name=""/>
        <p:cNvGrpSpPr/>
        <p:nvPr/>
      </p:nvGrpSpPr>
      <p:grpSpPr>
        <a:xfrm>
          <a:off x="0" y="0"/>
          <a:ext cx="0" cy="0"/>
          <a:chOff x="0" y="0"/>
          <a:chExt cx="0" cy="0"/>
        </a:xfrm>
      </p:grpSpPr>
      <p:sp>
        <p:nvSpPr>
          <p:cNvPr id="53" name="Circle"/>
          <p:cNvSpPr/>
          <p:nvPr/>
        </p:nvSpPr>
        <p:spPr>
          <a:xfrm>
            <a:off x="-830787" y="-523212"/>
            <a:ext cx="3724276" cy="3724276"/>
          </a:xfrm>
          <a:prstGeom prst="ellipse">
            <a:avLst/>
          </a:prstGeom>
          <a:ln w="876300">
            <a:solidFill>
              <a:srgbClr val="F8EDD8">
                <a:alpha val="55492"/>
              </a:srgbClr>
            </a:solidFill>
            <a:miter/>
          </a:ln>
        </p:spPr>
        <p:txBody>
          <a:bodyPr lIns="45719" rIns="45719" anchor="ctr"/>
          <a:lstStyle/>
          <a:p>
            <a:endParaRPr/>
          </a:p>
        </p:txBody>
      </p:sp>
      <p:sp>
        <p:nvSpPr>
          <p:cNvPr id="54" name="Rectangle 9"/>
          <p:cNvSpPr/>
          <p:nvPr/>
        </p:nvSpPr>
        <p:spPr>
          <a:xfrm rot="16200000">
            <a:off x="5540854" y="-5540855"/>
            <a:ext cx="1110297" cy="12192000"/>
          </a:xfrm>
          <a:prstGeom prst="rect">
            <a:avLst/>
          </a:prstGeom>
          <a:solidFill>
            <a:srgbClr val="00A94F"/>
          </a:solidFill>
          <a:ln w="12700">
            <a:miter lim="400000"/>
          </a:ln>
        </p:spPr>
        <p:txBody>
          <a:bodyPr lIns="45719" rIns="45719" anchor="ctr"/>
          <a:lstStyle/>
          <a:p>
            <a:pPr algn="ctr">
              <a:defRPr>
                <a:solidFill>
                  <a:srgbClr val="FFFFFF"/>
                </a:solidFill>
              </a:defRPr>
            </a:pPr>
            <a:endParaRPr/>
          </a:p>
        </p:txBody>
      </p:sp>
      <p:sp>
        <p:nvSpPr>
          <p:cNvPr id="55"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56"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59" name="Rectangle 9"/>
          <p:cNvSpPr/>
          <p:nvPr/>
        </p:nvSpPr>
        <p:spPr>
          <a:xfrm>
            <a:off x="0" y="1743435"/>
            <a:ext cx="12192000" cy="3952876"/>
          </a:xfrm>
          <a:prstGeom prst="rect">
            <a:avLst/>
          </a:prstGeom>
          <a:solidFill>
            <a:srgbClr val="F8EDD8">
              <a:alpha val="25016"/>
            </a:srgbClr>
          </a:solidFill>
          <a:ln w="12700">
            <a:miter lim="400000"/>
          </a:ln>
        </p:spPr>
        <p:txBody>
          <a:bodyPr lIns="45719" rIns="45719" anchor="ctr"/>
          <a:lstStyle/>
          <a:p>
            <a:endParaRPr/>
          </a:p>
        </p:txBody>
      </p:sp>
      <p:sp>
        <p:nvSpPr>
          <p:cNvPr id="60" name="Rectangle 26"/>
          <p:cNvSpPr/>
          <p:nvPr/>
        </p:nvSpPr>
        <p:spPr>
          <a:xfrm>
            <a:off x="6078735" y="2066114"/>
            <a:ext cx="34530" cy="3267076"/>
          </a:xfrm>
          <a:prstGeom prst="rect">
            <a:avLst/>
          </a:prstGeom>
          <a:solidFill>
            <a:srgbClr val="2E5794"/>
          </a:solidFill>
          <a:ln w="12700">
            <a:miter lim="400000"/>
          </a:ln>
        </p:spPr>
        <p:txBody>
          <a:bodyPr lIns="45719" rIns="45719" anchor="ctr"/>
          <a:lstStyle/>
          <a:p>
            <a:pPr algn="ctr">
              <a:defRPr>
                <a:solidFill>
                  <a:srgbClr val="FFFFFF"/>
                </a:solidFill>
              </a:defRPr>
            </a:pPr>
            <a:endParaRPr/>
          </a:p>
        </p:txBody>
      </p:sp>
      <p:sp>
        <p:nvSpPr>
          <p:cNvPr id="61" name="Slide Number"/>
          <p:cNvSpPr txBox="1">
            <a:spLocks noGrp="1"/>
          </p:cNvSpPr>
          <p:nvPr>
            <p:ph type="sldNum" sz="quarter" idx="2"/>
          </p:nvPr>
        </p:nvSpPr>
        <p:spPr>
          <a:xfrm>
            <a:off x="11676484" y="6418574"/>
            <a:ext cx="307133" cy="307777"/>
          </a:xfrm>
          <a:prstGeom prst="rect">
            <a:avLst/>
          </a:prstGeom>
        </p:spPr>
        <p:txBody>
          <a:bodyPr/>
          <a:lstStyle>
            <a:lvl1pPr>
              <a:defRPr>
                <a:solidFill>
                  <a:srgbClr val="000000"/>
                </a:solidFill>
              </a:defRPr>
            </a:lvl1pPr>
          </a:lstStyle>
          <a:p>
            <a:fld id="{0A875E37-0CD4-6B43-93F9-5A863BB6DB89}" type="slidenum">
              <a:rPr lang="uk-UA" smtClean="0"/>
              <a:pPr/>
              <a:t>‹#›</a:t>
            </a:fld>
            <a:endParaRPr lang="uk-UA" dirty="0"/>
          </a:p>
        </p:txBody>
      </p:sp>
      <p:sp>
        <p:nvSpPr>
          <p:cNvPr id="62" name="Circle"/>
          <p:cNvSpPr/>
          <p:nvPr/>
        </p:nvSpPr>
        <p:spPr>
          <a:xfrm>
            <a:off x="10083778" y="4391688"/>
            <a:ext cx="3492544" cy="3492544"/>
          </a:xfrm>
          <a:prstGeom prst="ellipse">
            <a:avLst/>
          </a:prstGeom>
          <a:ln w="876300">
            <a:solidFill>
              <a:srgbClr val="FFFFFF"/>
            </a:solidFill>
            <a:miter/>
          </a:ln>
        </p:spPr>
        <p:txBody>
          <a:bodyPr lIns="45719" rIns="45719" anchor="ctr"/>
          <a:lstStyle/>
          <a:p>
            <a:endParaRPr/>
          </a:p>
        </p:txBody>
      </p:sp>
      <p:sp>
        <p:nvSpPr>
          <p:cNvPr id="63" name="Circle"/>
          <p:cNvSpPr/>
          <p:nvPr/>
        </p:nvSpPr>
        <p:spPr>
          <a:xfrm>
            <a:off x="10083778" y="4391688"/>
            <a:ext cx="3492544" cy="3492544"/>
          </a:xfrm>
          <a:prstGeom prst="ellipse">
            <a:avLst/>
          </a:prstGeom>
          <a:ln w="876300">
            <a:solidFill>
              <a:srgbClr val="00A94F">
                <a:alpha val="39000"/>
              </a:srgbClr>
            </a:solidFill>
            <a:miter/>
          </a:ln>
        </p:spPr>
        <p:txBody>
          <a:bodyPr lIns="45719" rIns="45719" anchor="ctr"/>
          <a:lstStyle/>
          <a:p>
            <a:endParaRPr/>
          </a:p>
        </p:txBody>
      </p:sp>
      <p:sp>
        <p:nvSpPr>
          <p:cNvPr id="3" name="Text Placeholder 2"/>
          <p:cNvSpPr>
            <a:spLocks noGrp="1"/>
          </p:cNvSpPr>
          <p:nvPr>
            <p:ph type="body" sz="quarter" idx="10"/>
          </p:nvPr>
        </p:nvSpPr>
        <p:spPr>
          <a:xfrm>
            <a:off x="360363" y="2065338"/>
            <a:ext cx="5459412"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p:nvPr>
        </p:nvSpPr>
        <p:spPr>
          <a:xfrm>
            <a:off x="6351588" y="2065338"/>
            <a:ext cx="5473700" cy="3267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Picture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770827" y="1493609"/>
            <a:ext cx="4251960" cy="4251960"/>
          </a:xfrm>
          <a:prstGeom prst="ellipse">
            <a:avLst/>
          </a:prstGeom>
        </p:spPr>
        <p:txBody>
          <a:bodyPr/>
          <a:lstStyle/>
          <a:p>
            <a:endParaRPr lang="en-US"/>
          </a:p>
        </p:txBody>
      </p:sp>
      <p:sp>
        <p:nvSpPr>
          <p:cNvPr id="71" name="Circle"/>
          <p:cNvSpPr/>
          <p:nvPr/>
        </p:nvSpPr>
        <p:spPr>
          <a:xfrm>
            <a:off x="-830787" y="4023388"/>
            <a:ext cx="3724276" cy="3724276"/>
          </a:xfrm>
          <a:prstGeom prst="ellipse">
            <a:avLst/>
          </a:prstGeom>
          <a:ln w="876300">
            <a:solidFill>
              <a:srgbClr val="F8EDD8">
                <a:alpha val="55492"/>
              </a:srgbClr>
            </a:solidFill>
            <a:miter/>
          </a:ln>
        </p:spPr>
        <p:txBody>
          <a:bodyPr lIns="45719" rIns="45719" anchor="ctr"/>
          <a:lstStyle/>
          <a:p>
            <a:endParaRPr/>
          </a:p>
        </p:txBody>
      </p:sp>
      <p:sp>
        <p:nvSpPr>
          <p:cNvPr id="72"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73"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76" name="Rectangle 9"/>
          <p:cNvSpPr/>
          <p:nvPr/>
        </p:nvSpPr>
        <p:spPr>
          <a:xfrm rot="16200000">
            <a:off x="5540854" y="-5540855"/>
            <a:ext cx="1110297" cy="12192000"/>
          </a:xfrm>
          <a:prstGeom prst="rect">
            <a:avLst/>
          </a:prstGeom>
          <a:solidFill>
            <a:srgbClr val="00A94F"/>
          </a:solidFill>
          <a:ln w="12700">
            <a:miter lim="400000"/>
          </a:ln>
        </p:spPr>
        <p:txBody>
          <a:bodyPr lIns="45719" rIns="45719" anchor="ctr"/>
          <a:lstStyle/>
          <a:p>
            <a:pPr algn="ctr">
              <a:defRPr>
                <a:solidFill>
                  <a:srgbClr val="FFFFFF"/>
                </a:solidFill>
              </a:defRPr>
            </a:pPr>
            <a:endParaRPr/>
          </a:p>
        </p:txBody>
      </p:sp>
      <p:sp>
        <p:nvSpPr>
          <p:cNvPr id="5" name="Text Placeholder 4"/>
          <p:cNvSpPr>
            <a:spLocks noGrp="1"/>
          </p:cNvSpPr>
          <p:nvPr>
            <p:ph type="body" sz="quarter" idx="11"/>
          </p:nvPr>
        </p:nvSpPr>
        <p:spPr>
          <a:xfrm>
            <a:off x="469900" y="1384300"/>
            <a:ext cx="5943600" cy="43370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txBox="1">
            <a:spLocks noGrp="1"/>
          </p:cNvSpPr>
          <p:nvPr>
            <p:ph type="sldNum" sz="quarter" idx="2"/>
          </p:nvPr>
        </p:nvSpPr>
        <p:spPr>
          <a:xfrm>
            <a:off x="11676483" y="6418574"/>
            <a:ext cx="307133" cy="307777"/>
          </a:xfrm>
          <a:prstGeom prst="rect">
            <a:avLst/>
          </a:prstGeom>
        </p:spPr>
        <p:txBody>
          <a:bodyPr/>
          <a:lstStyle>
            <a:lvl1pPr>
              <a:defRPr>
                <a:solidFill>
                  <a:srgbClr val="000000"/>
                </a:solidFill>
              </a:defRPr>
            </a:lvl1pPr>
          </a:lstStyle>
          <a:p>
            <a:fld id="{5927065D-5C8E-6E4B-AE64-6D4B0001415A}" type="slidenum">
              <a:rPr lang="uk-UA" smtClean="0"/>
              <a:pPr/>
              <a:t>‹#›</a:t>
            </a:fld>
            <a:endParaRPr lang="uk-UA" dirty="0"/>
          </a:p>
        </p:txBody>
      </p:sp>
      <p:sp>
        <p:nvSpPr>
          <p:cNvPr id="77" name="Circle"/>
          <p:cNvSpPr/>
          <p:nvPr/>
        </p:nvSpPr>
        <p:spPr>
          <a:xfrm>
            <a:off x="7214505" y="937288"/>
            <a:ext cx="5364604" cy="5364603"/>
          </a:xfrm>
          <a:prstGeom prst="ellipse">
            <a:avLst/>
          </a:prstGeom>
          <a:ln w="1143000">
            <a:solidFill>
              <a:srgbClr val="00A94F">
                <a:alpha val="80000"/>
              </a:srgbClr>
            </a:solidFill>
            <a:miter/>
          </a:ln>
        </p:spPr>
        <p:txBody>
          <a:bodyPr lIns="45719" rIns="45719" anchor="ctr"/>
          <a:lstStyle/>
          <a:p>
            <a:endParaRPr/>
          </a:p>
        </p:txBody>
      </p:sp>
      <p:sp>
        <p:nvSpPr>
          <p:cNvPr id="11"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676484" y="6418574"/>
            <a:ext cx="307133" cy="307777"/>
          </a:xfrm>
        </p:spPr>
        <p:txBody>
          <a:bodyPr/>
          <a:lstStyle>
            <a:lvl1pPr>
              <a:defRPr/>
            </a:lvl1pPr>
          </a:lstStyle>
          <a:p>
            <a:fld id="{FE9F84DF-ABA9-4546-AF2E-825DACC8D72C}" type="slidenum">
              <a:rPr lang="uk-UA" smtClean="0"/>
              <a:pPr/>
              <a:t>‹#›</a:t>
            </a:fld>
            <a:endParaRPr lang="uk-UA" dirty="0"/>
          </a:p>
        </p:txBody>
      </p:sp>
      <p:sp>
        <p:nvSpPr>
          <p:cNvPr id="6" name="Text Placeholder 4"/>
          <p:cNvSpPr>
            <a:spLocks noGrp="1"/>
          </p:cNvSpPr>
          <p:nvPr>
            <p:ph type="body" sz="quarter" idx="11"/>
          </p:nvPr>
        </p:nvSpPr>
        <p:spPr>
          <a:xfrm>
            <a:off x="469900" y="1384300"/>
            <a:ext cx="5943600" cy="43370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Text"/>
          <p:cNvSpPr txBox="1">
            <a:spLocks noGrp="1"/>
          </p:cNvSpPr>
          <p:nvPr>
            <p:ph type="title" hasCustomPrompt="1"/>
          </p:nvPr>
        </p:nvSpPr>
        <p:spPr>
          <a:xfrm>
            <a:off x="359602" y="283704"/>
            <a:ext cx="4600576" cy="731521"/>
          </a:xfrm>
          <a:prstGeom prst="rect">
            <a:avLst/>
          </a:prstGeom>
        </p:spPr>
        <p:txBody>
          <a:bodyPr anchor="b"/>
          <a:lstStyle>
            <a:lvl1pPr>
              <a:defRPr sz="3200" b="0" i="0" cap="none" baseline="0">
                <a:solidFill>
                  <a:srgbClr val="FFC236"/>
                </a:solidFill>
                <a:latin typeface="Rockwell" charset="0"/>
                <a:ea typeface="Boton Bold"/>
                <a:cs typeface="Boton Bold"/>
                <a:sym typeface="Boton Bold"/>
              </a:defRPr>
            </a:lvl1pPr>
          </a:lstStyle>
          <a:p>
            <a:r>
              <a:rPr lang="en-US" dirty="0"/>
              <a:t>Title Text</a:t>
            </a:r>
            <a:endParaRPr dirty="0"/>
          </a:p>
        </p:txBody>
      </p:sp>
    </p:spTree>
    <p:extLst>
      <p:ext uri="{BB962C8B-B14F-4D97-AF65-F5344CB8AC3E}">
        <p14:creationId xmlns:p14="http://schemas.microsoft.com/office/powerpoint/2010/main" val="268085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ideo with Text">
    <p:spTree>
      <p:nvGrpSpPr>
        <p:cNvPr id="1" name=""/>
        <p:cNvGrpSpPr/>
        <p:nvPr/>
      </p:nvGrpSpPr>
      <p:grpSpPr>
        <a:xfrm>
          <a:off x="0" y="0"/>
          <a:ext cx="0" cy="0"/>
          <a:chOff x="0" y="0"/>
          <a:chExt cx="0" cy="0"/>
        </a:xfrm>
      </p:grpSpPr>
      <p:sp>
        <p:nvSpPr>
          <p:cNvPr id="37" name="Rectangle 9"/>
          <p:cNvSpPr/>
          <p:nvPr/>
        </p:nvSpPr>
        <p:spPr>
          <a:xfrm rot="16200000">
            <a:off x="3061719" y="-3061720"/>
            <a:ext cx="6068567" cy="12192000"/>
          </a:xfrm>
          <a:prstGeom prst="rect">
            <a:avLst/>
          </a:prstGeom>
          <a:solidFill>
            <a:srgbClr val="00A94F"/>
          </a:solidFill>
          <a:ln w="12700">
            <a:miter lim="400000"/>
          </a:ln>
        </p:spPr>
        <p:txBody>
          <a:bodyPr lIns="45719" rIns="45719" anchor="ctr"/>
          <a:lstStyle/>
          <a:p>
            <a:pPr algn="ctr">
              <a:defRPr>
                <a:solidFill>
                  <a:srgbClr val="FFFFFF"/>
                </a:solidFill>
              </a:defRPr>
            </a:pPr>
            <a:endParaRPr/>
          </a:p>
        </p:txBody>
      </p:sp>
      <p:sp>
        <p:nvSpPr>
          <p:cNvPr id="36" name="Circle"/>
          <p:cNvSpPr/>
          <p:nvPr/>
        </p:nvSpPr>
        <p:spPr>
          <a:xfrm>
            <a:off x="-509848" y="-142212"/>
            <a:ext cx="3724276" cy="3724276"/>
          </a:xfrm>
          <a:prstGeom prst="ellipse">
            <a:avLst/>
          </a:prstGeom>
          <a:ln w="876300">
            <a:solidFill>
              <a:srgbClr val="FFFFFF">
                <a:alpha val="15000"/>
              </a:srgbClr>
            </a:solidFill>
            <a:miter/>
          </a:ln>
        </p:spPr>
        <p:txBody>
          <a:bodyPr lIns="45719" rIns="45719" anchor="ctr"/>
          <a:lstStyle/>
          <a:p>
            <a:endParaRPr/>
          </a:p>
        </p:txBody>
      </p:sp>
      <p:sp>
        <p:nvSpPr>
          <p:cNvPr id="39"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40"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43" name="Circle"/>
          <p:cNvSpPr/>
          <p:nvPr/>
        </p:nvSpPr>
        <p:spPr>
          <a:xfrm>
            <a:off x="9027852" y="3350288"/>
            <a:ext cx="4375715" cy="4375715"/>
          </a:xfrm>
          <a:prstGeom prst="ellipse">
            <a:avLst/>
          </a:prstGeom>
          <a:ln w="876300">
            <a:solidFill>
              <a:srgbClr val="FFFFFF"/>
            </a:solidFill>
            <a:miter/>
          </a:ln>
        </p:spPr>
        <p:txBody>
          <a:bodyPr lIns="45719" rIns="45719" anchor="ctr"/>
          <a:lstStyle/>
          <a:p>
            <a:endParaRPr/>
          </a:p>
        </p:txBody>
      </p:sp>
      <p:sp>
        <p:nvSpPr>
          <p:cNvPr id="44" name="Circle"/>
          <p:cNvSpPr/>
          <p:nvPr userDrawn="1"/>
        </p:nvSpPr>
        <p:spPr>
          <a:xfrm>
            <a:off x="9027852" y="3350288"/>
            <a:ext cx="4375715" cy="4375715"/>
          </a:xfrm>
          <a:prstGeom prst="ellipse">
            <a:avLst/>
          </a:prstGeom>
          <a:ln w="876300">
            <a:solidFill>
              <a:srgbClr val="00A94F">
                <a:alpha val="80000"/>
              </a:srgbClr>
            </a:solidFill>
            <a:miter/>
          </a:ln>
        </p:spPr>
        <p:txBody>
          <a:bodyPr lIns="45719" rIns="45719" anchor="ctr"/>
          <a:lstStyle/>
          <a:p>
            <a:endParaRPr/>
          </a:p>
        </p:txBody>
      </p:sp>
      <p:sp>
        <p:nvSpPr>
          <p:cNvPr id="3" name="Media Placeholder 2"/>
          <p:cNvSpPr>
            <a:spLocks noGrp="1"/>
          </p:cNvSpPr>
          <p:nvPr>
            <p:ph type="media" sz="quarter" idx="10" hasCustomPrompt="1"/>
          </p:nvPr>
        </p:nvSpPr>
        <p:spPr>
          <a:xfrm>
            <a:off x="3844636" y="1384299"/>
            <a:ext cx="7863151" cy="4337051"/>
          </a:xfrm>
          <a:prstGeom prst="rect">
            <a:avLst/>
          </a:prstGeom>
        </p:spPr>
        <p:txBody>
          <a:bodyPr/>
          <a:lstStyle/>
          <a:p>
            <a:r>
              <a:rPr lang="en-US" dirty="0"/>
              <a:t>Insert Video here</a:t>
            </a:r>
          </a:p>
        </p:txBody>
      </p:sp>
      <p:sp>
        <p:nvSpPr>
          <p:cNvPr id="11" name="TextBox 10"/>
          <p:cNvSpPr txBox="1"/>
          <p:nvPr userDrawn="1"/>
        </p:nvSpPr>
        <p:spPr>
          <a:xfrm>
            <a:off x="387839" y="342900"/>
            <a:ext cx="11319948"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1" i="1" u="none" strike="noStrike" cap="none" spc="0" normalizeH="0" baseline="0" dirty="0">
                <a:ln>
                  <a:noFill/>
                </a:ln>
                <a:solidFill>
                  <a:srgbClr val="FFC236"/>
                </a:solidFill>
                <a:effectLst/>
                <a:uFillTx/>
                <a:latin typeface="Rockwell" charset="0"/>
                <a:ea typeface="+mj-ea"/>
                <a:cs typeface="+mj-cs"/>
                <a:sym typeface="Arial"/>
              </a:rPr>
              <a:t>When I’m 65 </a:t>
            </a:r>
            <a:r>
              <a:rPr kumimoji="0" lang="en-US" sz="4400" b="1" i="0" u="none" strike="noStrike" cap="none" spc="0" normalizeH="0" baseline="0" dirty="0">
                <a:ln>
                  <a:noFill/>
                </a:ln>
                <a:solidFill>
                  <a:srgbClr val="FFC236"/>
                </a:solidFill>
                <a:effectLst/>
                <a:uFillTx/>
                <a:latin typeface="Rockwell" charset="0"/>
                <a:ea typeface="+mj-ea"/>
                <a:cs typeface="+mj-cs"/>
                <a:sym typeface="Arial"/>
              </a:rPr>
              <a:t>video resources</a:t>
            </a:r>
          </a:p>
        </p:txBody>
      </p:sp>
      <p:sp>
        <p:nvSpPr>
          <p:cNvPr id="12" name="TextBox 11"/>
          <p:cNvSpPr txBox="1"/>
          <p:nvPr userDrawn="1"/>
        </p:nvSpPr>
        <p:spPr>
          <a:xfrm>
            <a:off x="433114" y="1264974"/>
            <a:ext cx="3347357" cy="4899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NOTE TO PRESENTER</a:t>
            </a: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You can use this slide template to showcase WI65 video resources. Simply click on the “Insert Video” link in the box to upload one of the videos at: </a:t>
            </a:r>
            <a:r>
              <a:rPr lang="en-US" sz="1600" dirty="0">
                <a:hlinkClick r:id="rId3"/>
              </a:rPr>
              <a:t>http://www.wi65.org/baby-boomers/</a:t>
            </a:r>
            <a:endParaRPr kumimoji="0" lang="en-US" sz="1600" b="0" i="0" u="none" strike="noStrike" cap="none" spc="0" normalizeH="0" baseline="0" dirty="0">
              <a:ln>
                <a:noFill/>
              </a:ln>
              <a:solidFill>
                <a:schemeClr val="bg1"/>
              </a:solidFill>
              <a:effectLst/>
              <a:uFillTx/>
              <a:latin typeface="+mj-lt"/>
              <a:ea typeface="+mj-ea"/>
              <a:cs typeface="+mj-cs"/>
              <a:sym typeface="Arial"/>
            </a:endParaRP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Follow these instructions to create a display image for the video:</a:t>
            </a:r>
          </a:p>
          <a:p>
            <a:pPr marL="285750" marR="0" indent="-285750" algn="l" defTabSz="914400" rtl="0" fontAlgn="auto" latinLnBrk="0" hangingPunct="0">
              <a:lnSpc>
                <a:spcPct val="90000"/>
              </a:lnSpc>
              <a:spcBef>
                <a:spcPts val="1000"/>
              </a:spcBef>
              <a:spcAft>
                <a:spcPts val="0"/>
              </a:spcAft>
              <a:buClr>
                <a:schemeClr val="bg1"/>
              </a:buClr>
              <a:buSzTx/>
              <a:buFont typeface="Arial" charset="0"/>
              <a:buChar char="•"/>
              <a:tabLst/>
            </a:pPr>
            <a:r>
              <a:rPr kumimoji="0" lang="en-US" sz="1600" b="0" i="0" u="none" strike="noStrike" cap="none" spc="0" normalizeH="0" baseline="0" dirty="0">
                <a:ln>
                  <a:noFill/>
                </a:ln>
                <a:solidFill>
                  <a:schemeClr val="bg1"/>
                </a:solidFill>
                <a:effectLst/>
                <a:uFillTx/>
                <a:latin typeface="+mj-lt"/>
                <a:ea typeface="+mj-ea"/>
                <a:cs typeface="+mj-cs"/>
                <a:sym typeface="Arial"/>
              </a:rPr>
              <a:t>Play the video in the PowerPoint presentation. Freeze on the image you want to capture. </a:t>
            </a:r>
          </a:p>
          <a:p>
            <a:pPr marL="285750" marR="0" indent="-285750" algn="l" defTabSz="914400" rtl="0" fontAlgn="auto" latinLnBrk="0" hangingPunct="0">
              <a:lnSpc>
                <a:spcPct val="90000"/>
              </a:lnSpc>
              <a:spcBef>
                <a:spcPts val="1000"/>
              </a:spcBef>
              <a:spcAft>
                <a:spcPts val="0"/>
              </a:spcAft>
              <a:buClr>
                <a:schemeClr val="bg1"/>
              </a:buClr>
              <a:buSzTx/>
              <a:buFont typeface="Arial" charset="0"/>
              <a:buChar char="•"/>
              <a:tabLst/>
            </a:pPr>
            <a:r>
              <a:rPr kumimoji="0" lang="en-US" sz="1600" b="0" i="0" u="none" strike="noStrike" cap="none" spc="0" normalizeH="0" baseline="0" dirty="0">
                <a:ln>
                  <a:noFill/>
                </a:ln>
                <a:solidFill>
                  <a:schemeClr val="bg1"/>
                </a:solidFill>
                <a:effectLst/>
                <a:uFillTx/>
                <a:latin typeface="+mj-lt"/>
                <a:ea typeface="+mj-ea"/>
                <a:cs typeface="+mj-cs"/>
                <a:sym typeface="Arial"/>
              </a:rPr>
              <a:t>Choose “Poster Frame” from the “Format” menu, and then select “Current Frame.” </a:t>
            </a:r>
          </a:p>
          <a:p>
            <a:pPr marL="0" marR="0" indent="0" algn="l" defTabSz="914400" rtl="0" fontAlgn="auto" latinLnBrk="0" hangingPunct="0">
              <a:lnSpc>
                <a:spcPct val="90000"/>
              </a:lnSpc>
              <a:spcBef>
                <a:spcPts val="100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mj-lt"/>
                <a:ea typeface="+mj-ea"/>
                <a:cs typeface="+mj-cs"/>
                <a:sym typeface="Arial"/>
              </a:rPr>
              <a:t>Finally, replace the text in this box with the title of the video you choose. </a:t>
            </a: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bg1"/>
              </a:solidFill>
              <a:effectLst/>
              <a:uFillTx/>
              <a:latin typeface="+mj-lt"/>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bg1"/>
              </a:solidFill>
              <a:effectLst/>
              <a:uFillTx/>
              <a:latin typeface="+mj-lt"/>
              <a:ea typeface="+mj-ea"/>
              <a:cs typeface="+mj-cs"/>
              <a:sym typeface="Arial"/>
            </a:endParaRPr>
          </a:p>
        </p:txBody>
      </p:sp>
    </p:spTree>
    <p:extLst>
      <p:ext uri="{BB962C8B-B14F-4D97-AF65-F5344CB8AC3E}">
        <p14:creationId xmlns:p14="http://schemas.microsoft.com/office/powerpoint/2010/main" val="99693982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_Blank copy">
    <p:spTree>
      <p:nvGrpSpPr>
        <p:cNvPr id="1" name=""/>
        <p:cNvGrpSpPr/>
        <p:nvPr/>
      </p:nvGrpSpPr>
      <p:grpSpPr>
        <a:xfrm>
          <a:off x="0" y="0"/>
          <a:ext cx="0" cy="0"/>
          <a:chOff x="0" y="0"/>
          <a:chExt cx="0" cy="0"/>
        </a:xfrm>
      </p:grpSpPr>
      <p:sp>
        <p:nvSpPr>
          <p:cNvPr id="106" name="Rectangle 9"/>
          <p:cNvSpPr/>
          <p:nvPr/>
        </p:nvSpPr>
        <p:spPr>
          <a:xfrm rot="16200000">
            <a:off x="5540854" y="-5540855"/>
            <a:ext cx="1110297" cy="12192000"/>
          </a:xfrm>
          <a:prstGeom prst="rect">
            <a:avLst/>
          </a:prstGeom>
          <a:solidFill>
            <a:srgbClr val="00A94F"/>
          </a:solidFill>
          <a:ln w="12700">
            <a:miter lim="400000"/>
          </a:ln>
        </p:spPr>
        <p:txBody>
          <a:bodyPr lIns="45719" rIns="45719" anchor="ctr"/>
          <a:lstStyle/>
          <a:p>
            <a:pPr algn="ctr">
              <a:defRPr>
                <a:solidFill>
                  <a:srgbClr val="FFFFFF"/>
                </a:solidFill>
              </a:defRPr>
            </a:pPr>
            <a:endParaRPr/>
          </a:p>
        </p:txBody>
      </p:sp>
      <p:sp>
        <p:nvSpPr>
          <p:cNvPr id="107"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108" name="whenim65-title-logo.png" descr="whenim65-title-logo.png"/>
          <p:cNvPicPr>
            <a:picLocks noChangeAspect="1"/>
          </p:cNvPicPr>
          <p:nvPr/>
        </p:nvPicPr>
        <p:blipFill>
          <a:blip r:embed="rId2">
            <a:extLst/>
          </a:blip>
          <a:stretch>
            <a:fillRect/>
          </a:stretch>
        </p:blipFill>
        <p:spPr>
          <a:xfrm>
            <a:off x="182254" y="6289011"/>
            <a:ext cx="1698194" cy="414814"/>
          </a:xfrm>
          <a:prstGeom prst="rect">
            <a:avLst/>
          </a:prstGeom>
          <a:ln w="12700">
            <a:miter lim="400000"/>
          </a:ln>
        </p:spPr>
      </p:pic>
      <p:sp>
        <p:nvSpPr>
          <p:cNvPr id="111" name="Square"/>
          <p:cNvSpPr/>
          <p:nvPr/>
        </p:nvSpPr>
        <p:spPr>
          <a:xfrm>
            <a:off x="390855" y="1923539"/>
            <a:ext cx="1270000" cy="1270000"/>
          </a:xfrm>
          <a:prstGeom prst="rect">
            <a:avLst/>
          </a:prstGeom>
          <a:solidFill>
            <a:srgbClr val="5C3262"/>
          </a:solidFill>
          <a:ln w="12700">
            <a:miter lim="400000"/>
          </a:ln>
        </p:spPr>
        <p:txBody>
          <a:bodyPr lIns="45719" rIns="45719" anchor="ctr"/>
          <a:lstStyle/>
          <a:p>
            <a:endParaRPr/>
          </a:p>
        </p:txBody>
      </p:sp>
      <p:sp>
        <p:nvSpPr>
          <p:cNvPr id="112" name="Square"/>
          <p:cNvSpPr/>
          <p:nvPr/>
        </p:nvSpPr>
        <p:spPr>
          <a:xfrm>
            <a:off x="1902155" y="1923539"/>
            <a:ext cx="1270000" cy="1270000"/>
          </a:xfrm>
          <a:prstGeom prst="rect">
            <a:avLst/>
          </a:prstGeom>
          <a:solidFill>
            <a:srgbClr val="2E5794"/>
          </a:solidFill>
          <a:ln w="12700">
            <a:miter lim="400000"/>
          </a:ln>
        </p:spPr>
        <p:txBody>
          <a:bodyPr lIns="45719" rIns="45719" anchor="ctr"/>
          <a:lstStyle/>
          <a:p>
            <a:endParaRPr/>
          </a:p>
        </p:txBody>
      </p:sp>
      <p:sp>
        <p:nvSpPr>
          <p:cNvPr id="113" name="Square"/>
          <p:cNvSpPr/>
          <p:nvPr/>
        </p:nvSpPr>
        <p:spPr>
          <a:xfrm>
            <a:off x="3413455" y="1923539"/>
            <a:ext cx="1270000" cy="1270000"/>
          </a:xfrm>
          <a:prstGeom prst="rect">
            <a:avLst/>
          </a:prstGeom>
          <a:solidFill>
            <a:srgbClr val="00A94F"/>
          </a:solidFill>
          <a:ln w="12700">
            <a:miter lim="400000"/>
          </a:ln>
        </p:spPr>
        <p:txBody>
          <a:bodyPr lIns="45719" rIns="45719" anchor="ctr"/>
          <a:lstStyle/>
          <a:p>
            <a:endParaRPr/>
          </a:p>
        </p:txBody>
      </p:sp>
      <p:sp>
        <p:nvSpPr>
          <p:cNvPr id="114" name="Square"/>
          <p:cNvSpPr/>
          <p:nvPr/>
        </p:nvSpPr>
        <p:spPr>
          <a:xfrm>
            <a:off x="4924755" y="1923539"/>
            <a:ext cx="1270000" cy="1270000"/>
          </a:xfrm>
          <a:prstGeom prst="rect">
            <a:avLst/>
          </a:prstGeom>
          <a:solidFill>
            <a:srgbClr val="FFC236"/>
          </a:solidFill>
          <a:ln w="12700">
            <a:miter lim="400000"/>
          </a:ln>
        </p:spPr>
        <p:txBody>
          <a:bodyPr lIns="45719" rIns="45719" anchor="ctr"/>
          <a:lstStyle/>
          <a:p>
            <a:endParaRPr/>
          </a:p>
        </p:txBody>
      </p:sp>
      <p:sp>
        <p:nvSpPr>
          <p:cNvPr id="115" name="Colors"/>
          <p:cNvSpPr txBox="1"/>
          <p:nvPr/>
        </p:nvSpPr>
        <p:spPr>
          <a:xfrm>
            <a:off x="2957517" y="1374757"/>
            <a:ext cx="764714" cy="3506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t>Colors</a:t>
            </a:r>
          </a:p>
        </p:txBody>
      </p:sp>
      <p:sp>
        <p:nvSpPr>
          <p:cNvPr id="2" name="TextBox 1"/>
          <p:cNvSpPr txBox="1"/>
          <p:nvPr userDrawn="1"/>
        </p:nvSpPr>
        <p:spPr>
          <a:xfrm>
            <a:off x="645399" y="3391659"/>
            <a:ext cx="783772"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R=92</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G=50</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B=98</a:t>
            </a:r>
          </a:p>
        </p:txBody>
      </p:sp>
      <p:sp>
        <p:nvSpPr>
          <p:cNvPr id="16" name="TextBox 15"/>
          <p:cNvSpPr txBox="1"/>
          <p:nvPr userDrawn="1"/>
        </p:nvSpPr>
        <p:spPr>
          <a:xfrm>
            <a:off x="2234713" y="3391659"/>
            <a:ext cx="783772"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R=46</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G=87</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B=148</a:t>
            </a:r>
          </a:p>
        </p:txBody>
      </p:sp>
      <p:sp>
        <p:nvSpPr>
          <p:cNvPr id="17" name="TextBox 16"/>
          <p:cNvSpPr txBox="1"/>
          <p:nvPr userDrawn="1"/>
        </p:nvSpPr>
        <p:spPr>
          <a:xfrm>
            <a:off x="3675162" y="3391659"/>
            <a:ext cx="88909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R=0</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G=169</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B=79</a:t>
            </a:r>
          </a:p>
        </p:txBody>
      </p:sp>
      <p:sp>
        <p:nvSpPr>
          <p:cNvPr id="18" name="TextBox 17"/>
          <p:cNvSpPr txBox="1"/>
          <p:nvPr userDrawn="1"/>
        </p:nvSpPr>
        <p:spPr>
          <a:xfrm>
            <a:off x="5290601" y="3391659"/>
            <a:ext cx="904153"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R=255</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G=194</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B=54</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2848">
            <a:off x="6609484" y="649820"/>
            <a:ext cx="3213981" cy="4967063"/>
          </a:xfrm>
          <a:prstGeom prst="rect">
            <a:avLst/>
          </a:prstGeom>
          <a:effectLst>
            <a:outerShdw blurRad="88900" dist="76200" dir="2700000" algn="tl" rotWithShape="0">
              <a:prstClr val="black">
                <a:alpha val="25000"/>
              </a:prstClr>
            </a:outerShdw>
          </a:effectLst>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2848">
            <a:off x="8502026" y="439901"/>
            <a:ext cx="3213982" cy="4967063"/>
          </a:xfrm>
          <a:prstGeom prst="rect">
            <a:avLst/>
          </a:prstGeom>
          <a:effectLst>
            <a:outerShdw blurRad="88900" dist="76200" dir="2700000" algn="tl" rotWithShape="0">
              <a:prstClr val="black">
                <a:alpha val="25000"/>
              </a:prstClr>
            </a:outerShdw>
          </a:effectLst>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2848">
            <a:off x="7106162" y="1647897"/>
            <a:ext cx="3213982" cy="4967063"/>
          </a:xfrm>
          <a:prstGeom prst="rect">
            <a:avLst/>
          </a:prstGeom>
          <a:effectLst>
            <a:outerShdw blurRad="88900" dist="76200" dir="2700000" algn="tl" rotWithShape="0">
              <a:prstClr val="black">
                <a:alpha val="25000"/>
              </a:prstClr>
            </a:outerShdw>
          </a:effectLst>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ircle"/>
          <p:cNvSpPr/>
          <p:nvPr/>
        </p:nvSpPr>
        <p:spPr>
          <a:xfrm>
            <a:off x="-814648" y="772188"/>
            <a:ext cx="2715270" cy="2715271"/>
          </a:xfrm>
          <a:prstGeom prst="ellipse">
            <a:avLst/>
          </a:prstGeom>
          <a:ln w="660400">
            <a:solidFill>
              <a:srgbClr val="F8EDD8">
                <a:alpha val="55492"/>
              </a:srgbClr>
            </a:solidFill>
            <a:miter/>
          </a:ln>
        </p:spPr>
        <p:txBody>
          <a:bodyPr lIns="45719" rIns="45719" anchor="ctr"/>
          <a:lstStyle/>
          <a:p>
            <a:endParaRPr/>
          </a:p>
        </p:txBody>
      </p:sp>
      <p:sp>
        <p:nvSpPr>
          <p:cNvPr id="3" name="Circle"/>
          <p:cNvSpPr/>
          <p:nvPr/>
        </p:nvSpPr>
        <p:spPr>
          <a:xfrm>
            <a:off x="9642192" y="251488"/>
            <a:ext cx="4375716" cy="4375715"/>
          </a:xfrm>
          <a:prstGeom prst="ellipse">
            <a:avLst/>
          </a:prstGeom>
          <a:ln w="876300">
            <a:solidFill>
              <a:srgbClr val="00A94F">
                <a:alpha val="80000"/>
              </a:srgbClr>
            </a:solidFill>
            <a:miter/>
          </a:ln>
        </p:spPr>
        <p:txBody>
          <a:bodyPr lIns="45719" rIns="45719" anchor="ctr"/>
          <a:lstStyle/>
          <a:p>
            <a:endParaRPr/>
          </a:p>
        </p:txBody>
      </p:sp>
      <p:sp>
        <p:nvSpPr>
          <p:cNvPr id="4" name="Rectangle"/>
          <p:cNvSpPr/>
          <p:nvPr/>
        </p:nvSpPr>
        <p:spPr>
          <a:xfrm>
            <a:off x="0" y="6068564"/>
            <a:ext cx="12192000" cy="789436"/>
          </a:xfrm>
          <a:prstGeom prst="rect">
            <a:avLst/>
          </a:prstGeom>
          <a:solidFill>
            <a:srgbClr val="F8EDD8"/>
          </a:solidFill>
          <a:ln w="12700">
            <a:miter lim="400000"/>
          </a:ln>
        </p:spPr>
        <p:txBody>
          <a:bodyPr lIns="45719" rIns="45719" anchor="ctr"/>
          <a:lstStyle/>
          <a:p>
            <a:endParaRPr/>
          </a:p>
        </p:txBody>
      </p:sp>
      <p:pic>
        <p:nvPicPr>
          <p:cNvPr id="5" name="whenim65-title-logo.png" descr="whenim65-title-logo.png"/>
          <p:cNvPicPr>
            <a:picLocks noChangeAspect="1"/>
          </p:cNvPicPr>
          <p:nvPr/>
        </p:nvPicPr>
        <p:blipFill>
          <a:blip r:embed="rId9">
            <a:extLst/>
          </a:blip>
          <a:stretch>
            <a:fillRect/>
          </a:stretch>
        </p:blipFill>
        <p:spPr>
          <a:xfrm>
            <a:off x="182254" y="6289011"/>
            <a:ext cx="1698194" cy="414814"/>
          </a:xfrm>
          <a:prstGeom prst="rect">
            <a:avLst/>
          </a:prstGeom>
          <a:ln w="12700">
            <a:miter lim="400000"/>
          </a:ln>
        </p:spPr>
      </p:pic>
      <p:sp>
        <p:nvSpPr>
          <p:cNvPr id="9" name="Slide Number"/>
          <p:cNvSpPr txBox="1">
            <a:spLocks noGrp="1"/>
          </p:cNvSpPr>
          <p:nvPr>
            <p:ph type="sldNum" sz="quarter" idx="2"/>
          </p:nvPr>
        </p:nvSpPr>
        <p:spPr>
          <a:xfrm>
            <a:off x="11676484" y="6418574"/>
            <a:ext cx="307133" cy="307777"/>
          </a:xfrm>
          <a:prstGeom prst="rect">
            <a:avLst/>
          </a:prstGeom>
          <a:ln w="12700">
            <a:miter lim="400000"/>
          </a:ln>
        </p:spPr>
        <p:txBody>
          <a:bodyPr wrap="none" lIns="45719" rIns="45719">
            <a:spAutoFit/>
          </a:bodyPr>
          <a:lstStyle>
            <a:lvl1pPr algn="ctr">
              <a:defRPr sz="1400" b="1" baseline="0">
                <a:solidFill>
                  <a:schemeClr val="tx1"/>
                </a:solidFill>
              </a:defRPr>
            </a:lvl1pPr>
          </a:lstStyle>
          <a:p>
            <a:fld id="{4D023A20-205C-1C46-AD14-068D5F1D2B74}" type="slidenum">
              <a:rPr lang="uk-UA" smtClean="0"/>
              <a:pPr/>
              <a:t>‹#›</a:t>
            </a:fld>
            <a:endParaRPr lang="uk-UA" dirty="0"/>
          </a:p>
        </p:txBody>
      </p:sp>
      <p:sp>
        <p:nvSpPr>
          <p:cNvPr id="10" name="Rectangle 9"/>
          <p:cNvSpPr/>
          <p:nvPr/>
        </p:nvSpPr>
        <p:spPr>
          <a:xfrm rot="16200000">
            <a:off x="5540854" y="-5540855"/>
            <a:ext cx="1110297" cy="12192000"/>
          </a:xfrm>
          <a:prstGeom prst="rect">
            <a:avLst/>
          </a:prstGeom>
          <a:solidFill>
            <a:srgbClr val="00A94F"/>
          </a:solidFill>
          <a:ln w="12700">
            <a:miter lim="400000"/>
          </a:ln>
        </p:spPr>
        <p:txBody>
          <a:bodyPr lIns="45719" rIns="45719" anchor="ctr"/>
          <a:lstStyle/>
          <a:p>
            <a:pPr algn="ct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2" r:id="rId4"/>
    <p:sldLayoutId id="2147483656" r:id="rId5"/>
    <p:sldLayoutId id="2147483658" r:id="rId6"/>
    <p:sldLayoutId id="2147483655" r:id="rId7"/>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1pPr>
      <a:lvl2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2pPr>
      <a:lvl3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3pPr>
      <a:lvl4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4pPr>
      <a:lvl5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5pPr>
      <a:lvl6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6pPr>
      <a:lvl7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7pPr>
      <a:lvl8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8pPr>
      <a:lvl9pPr marL="0" marR="0" indent="0" algn="l" defTabSz="914400" rtl="0" latinLnBrk="0">
        <a:lnSpc>
          <a:spcPct val="90000"/>
        </a:lnSpc>
        <a:spcBef>
          <a:spcPts val="0"/>
        </a:spcBef>
        <a:spcAft>
          <a:spcPts val="0"/>
        </a:spcAft>
        <a:buClrTx/>
        <a:buSzTx/>
        <a:buFontTx/>
        <a:buNone/>
        <a:tabLst/>
        <a:defRPr sz="4000" b="1" i="0" u="none" strike="noStrike" cap="all" spc="0" baseline="0">
          <a:ln>
            <a:noFill/>
          </a:ln>
          <a:solidFill>
            <a:schemeClr val="accent1"/>
          </a:solidFill>
          <a:uFillTx/>
          <a:latin typeface="Arial Narrow"/>
          <a:ea typeface="Arial Narrow"/>
          <a:cs typeface="Arial Narrow"/>
          <a:sym typeface="Arial Narrow"/>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1pPr>
      <a:lvl2pPr marL="0" marR="0" indent="457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2pPr>
      <a:lvl3pPr marL="0" marR="0" indent="914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3pPr>
      <a:lvl4pPr marL="0" marR="0" indent="1371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4pPr>
      <a:lvl5pPr marL="0" marR="0" indent="18288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5pPr>
      <a:lvl6pPr marL="0" marR="0" indent="22860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6pPr>
      <a:lvl7pPr marL="0" marR="0" indent="2743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7pPr>
      <a:lvl8pPr marL="0" marR="0" indent="3200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8pPr>
      <a:lvl9pPr marL="0" marR="0" indent="3657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i65.org/vide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rs.gov/retirement-plans/plan-participant-employee/required-minimum-distribution-worksheets" TargetMode="External"/><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hyperlink" Target="http://www.kiplinger.com/tool/retirement/T032-S000-minimum-ira-distribution-calculator-what-is-my-min/index.php" TargetMode="External"/><Relationship Id="rId4" Type="http://schemas.openxmlformats.org/officeDocument/2006/relationships/hyperlink" Target="https://www.aarp.org/work/retirement-planning/required_minimuum_distribution_calculator.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nvestorprotection.org/downloads/IPT_Getting_Help_2015.pdf" TargetMode="External"/><Relationship Id="rId2" Type="http://schemas.openxmlformats.org/officeDocument/2006/relationships/hyperlink" Target="http://www.fma.org/finance-certification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apfa.org/find-an-advisor#tab=filters" TargetMode="External"/><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hyperlink" Target="https://www.theroboreport.com/" TargetMode="External"/><Relationship Id="rId4" Type="http://schemas.openxmlformats.org/officeDocument/2006/relationships/hyperlink" Target="http://www.nasaa.org/2709/how-to-check-out-your-broker-or-investment-adviser/"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financialengines.com/" TargetMode="External"/><Relationship Id="rId2" Type="http://schemas.openxmlformats.org/officeDocument/2006/relationships/hyperlink" Target="http://www.aarp.org/"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ssa.gov/myaccount" TargetMode="External"/><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hyperlink" Target="http://www.medicare.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vestor.gov/introduction-investing/basics/investment-products/annuities"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WI65project/" TargetMode="External"/><Relationship Id="rId2" Type="http://schemas.openxmlformats.org/officeDocument/2006/relationships/hyperlink" Target="http://www.wi65.org/" TargetMode="External"/><Relationship Id="rId1" Type="http://schemas.openxmlformats.org/officeDocument/2006/relationships/slideLayout" Target="../slideLayouts/slideLayout2.xml"/><Relationship Id="rId4" Type="http://schemas.openxmlformats.org/officeDocument/2006/relationships/hyperlink" Target="https://twitter.com/WI65Projec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entp.hud.gov/idapp/html/hecm_agency_look.cfm"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hyperlink" Target="http://nationalsharedhousing.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arp.org/work/working-at-50-plus/" TargetMode="External"/><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hyperlink" Target="https://www.careeronestop.org/LocalHelp/local-help.aspx"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facebook.com/detroitpublictv" TargetMode="External"/><Relationship Id="rId3" Type="http://schemas.openxmlformats.org/officeDocument/2006/relationships/hyperlink" Target="https://www.facebook.com/InvestorProtectionTrust" TargetMode="External"/><Relationship Id="rId7" Type="http://schemas.openxmlformats.org/officeDocument/2006/relationships/hyperlink" Target="http://www.dptv.org/" TargetMode="External"/><Relationship Id="rId2" Type="http://schemas.openxmlformats.org/officeDocument/2006/relationships/hyperlink" Target="http://www.investorprotection.org/" TargetMode="External"/><Relationship Id="rId1" Type="http://schemas.openxmlformats.org/officeDocument/2006/relationships/slideLayout" Target="../slideLayouts/slideLayout2.xml"/><Relationship Id="rId6" Type="http://schemas.openxmlformats.org/officeDocument/2006/relationships/hyperlink" Target="https://twitter.com/ipi_news" TargetMode="External"/><Relationship Id="rId5" Type="http://schemas.openxmlformats.org/officeDocument/2006/relationships/hyperlink" Target="http://www.iinvest.org/" TargetMode="External"/><Relationship Id="rId4" Type="http://schemas.openxmlformats.org/officeDocument/2006/relationships/hyperlink" Target="https://twitter.com/ipt_info" TargetMode="External"/><Relationship Id="rId9" Type="http://schemas.openxmlformats.org/officeDocument/2006/relationships/hyperlink" Target="https://twitter.com/detroitpublictv"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irs.gov/retirement-plans/plan-participant-employee/retirement-topics-contribution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D073-2E17-48DA-99D9-BB695F4128F9}"/>
              </a:ext>
            </a:extLst>
          </p:cNvPr>
          <p:cNvSpPr>
            <a:spLocks noGrp="1"/>
          </p:cNvSpPr>
          <p:nvPr>
            <p:ph type="title"/>
          </p:nvPr>
        </p:nvSpPr>
        <p:spPr>
          <a:xfrm>
            <a:off x="359601" y="283704"/>
            <a:ext cx="8059780" cy="731521"/>
          </a:xfrm>
        </p:spPr>
        <p:txBody>
          <a:bodyPr/>
          <a:lstStyle/>
          <a:p>
            <a:r>
              <a:rPr lang="en-US" dirty="0"/>
              <a:t>Note to presenter</a:t>
            </a:r>
          </a:p>
        </p:txBody>
      </p:sp>
      <p:sp>
        <p:nvSpPr>
          <p:cNvPr id="3" name="TextBox 2">
            <a:extLst>
              <a:ext uri="{FF2B5EF4-FFF2-40B4-BE49-F238E27FC236}">
                <a16:creationId xmlns:a16="http://schemas.microsoft.com/office/drawing/2014/main" id="{A86A0EC3-5E69-475E-8415-4A4D43CF1A46}"/>
              </a:ext>
            </a:extLst>
          </p:cNvPr>
          <p:cNvSpPr txBox="1"/>
          <p:nvPr/>
        </p:nvSpPr>
        <p:spPr>
          <a:xfrm rot="10800000" flipH="1" flipV="1">
            <a:off x="359601" y="1333397"/>
            <a:ext cx="8181285" cy="4616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lvl="0" indent="-285750">
              <a:buFont typeface="Arial" panose="020B0604020202020204" pitchFamily="34" charset="0"/>
              <a:buChar char="•"/>
            </a:pPr>
            <a:r>
              <a:rPr lang="en-US" sz="1400" dirty="0"/>
              <a:t>Thank you for participating in the </a:t>
            </a:r>
            <a:r>
              <a:rPr lang="en-US" sz="1400" b="1" i="1" dirty="0"/>
              <a:t>When I’m 65 </a:t>
            </a:r>
            <a:r>
              <a:rPr lang="en-US" sz="1400" dirty="0"/>
              <a:t>program and for working to make sure everyone has the information they need to plan for a secure and fulfilling retirement.</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This slide set was developed as part of the </a:t>
            </a:r>
            <a:r>
              <a:rPr lang="en-US" sz="1400" b="1" i="1" dirty="0"/>
              <a:t>When I’m 65 </a:t>
            </a:r>
            <a:r>
              <a:rPr lang="en-US" sz="1400" dirty="0"/>
              <a:t>program and is designed to be used with the “Getting Closer to Retirement” booklet and the </a:t>
            </a:r>
            <a:r>
              <a:rPr lang="en-US" sz="1400" b="1" i="1" dirty="0"/>
              <a:t>When I’m 65 </a:t>
            </a:r>
            <a:r>
              <a:rPr lang="en-US" sz="1400" dirty="0"/>
              <a:t>documentary and complementary video as part of an investor education course or other educational event, curriculum or course of study.   </a:t>
            </a:r>
          </a:p>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content is designed to educate adults ages 55–70 who are approaching retirement age and looking to boost the longevity of their nest egg, determine their guaranteed retirement income and preserve their savings. The target audience also includes individuals exploring supplemental retirement-income options such as an encore career, starting a new business, part-time employment as part of a phased retirement and continued education in their later years.</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b="1" i="1" dirty="0"/>
              <a:t>When I’m 65 </a:t>
            </a:r>
            <a:r>
              <a:rPr lang="en-US" sz="1400" dirty="0"/>
              <a:t>offers a lot of great video that you can download and include with this presentation including the full documentary.  Go to </a:t>
            </a:r>
            <a:r>
              <a:rPr lang="en-US" sz="1400" dirty="0">
                <a:hlinkClick r:id="rId2"/>
              </a:rPr>
              <a:t>www.wi65.org/video</a:t>
            </a:r>
            <a:r>
              <a:rPr lang="en-US" sz="1400" dirty="0"/>
              <a:t> and click on “Information for Baby Boomers.”</a:t>
            </a:r>
          </a:p>
          <a:p>
            <a:r>
              <a:rPr lang="en-US" sz="1400" dirty="0"/>
              <a:t> </a:t>
            </a:r>
          </a:p>
          <a:p>
            <a:pPr marL="285750" lvl="0" indent="-285750">
              <a:buFont typeface="Arial" panose="020B0604020202020204" pitchFamily="34" charset="0"/>
              <a:buChar char="•"/>
            </a:pPr>
            <a:r>
              <a:rPr lang="en-US" sz="1400" dirty="0"/>
              <a:t>The </a:t>
            </a:r>
            <a:r>
              <a:rPr lang="en-US" sz="1400" b="1" i="1" dirty="0"/>
              <a:t>When I’m 65</a:t>
            </a:r>
            <a:r>
              <a:rPr lang="en-US" sz="1400" dirty="0"/>
              <a:t> materials are all independent, unbiased, noncommercial and for educational use only. Facilitators/presenters are prohibited from selling financial or investing products or services as part of the </a:t>
            </a:r>
            <a:r>
              <a:rPr lang="en-US" sz="1400" b="1" i="1" dirty="0"/>
              <a:t>When I’m 65</a:t>
            </a:r>
            <a:r>
              <a:rPr lang="en-US" sz="1400" dirty="0"/>
              <a:t> program.</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dirty="0"/>
              <a:t>Delete this slide before the presentation. </a:t>
            </a:r>
          </a:p>
        </p:txBody>
      </p:sp>
    </p:spTree>
    <p:extLst>
      <p:ext uri="{BB962C8B-B14F-4D97-AF65-F5344CB8AC3E}">
        <p14:creationId xmlns:p14="http://schemas.microsoft.com/office/powerpoint/2010/main" val="37084563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732" y="907688"/>
            <a:ext cx="4073098" cy="4813661"/>
          </a:xfrm>
          <a:prstGeom prst="rect">
            <a:avLst/>
          </a:prstGeom>
          <a:effectLst/>
        </p:spPr>
      </p:pic>
      <p:sp>
        <p:nvSpPr>
          <p:cNvPr id="4" name="Title 3">
            <a:extLst>
              <a:ext uri="{FF2B5EF4-FFF2-40B4-BE49-F238E27FC236}">
                <a16:creationId xmlns:a16="http://schemas.microsoft.com/office/drawing/2014/main" id="{B2915DAF-C530-4B86-B2CD-5ADBCB61B3C8}"/>
              </a:ext>
            </a:extLst>
          </p:cNvPr>
          <p:cNvSpPr>
            <a:spLocks noGrp="1"/>
          </p:cNvSpPr>
          <p:nvPr>
            <p:ph type="title"/>
          </p:nvPr>
        </p:nvSpPr>
        <p:spPr>
          <a:xfrm>
            <a:off x="359602" y="234605"/>
            <a:ext cx="5723024" cy="731521"/>
          </a:xfrm>
        </p:spPr>
        <p:txBody>
          <a:bodyPr/>
          <a:lstStyle/>
          <a:p>
            <a:r>
              <a:rPr lang="en-US" sz="2600" b="1" dirty="0"/>
              <a:t>Minimize tax impact of withdrawals</a:t>
            </a:r>
          </a:p>
        </p:txBody>
      </p:sp>
      <p:sp>
        <p:nvSpPr>
          <p:cNvPr id="6" name="Text Placeholder 5">
            <a:extLst>
              <a:ext uri="{FF2B5EF4-FFF2-40B4-BE49-F238E27FC236}">
                <a16:creationId xmlns:a16="http://schemas.microsoft.com/office/drawing/2014/main" id="{7403B5DC-2EFF-478F-B822-6788421CBF24}"/>
              </a:ext>
            </a:extLst>
          </p:cNvPr>
          <p:cNvSpPr>
            <a:spLocks noGrp="1"/>
          </p:cNvSpPr>
          <p:nvPr>
            <p:ph type="body" sz="quarter" idx="11"/>
          </p:nvPr>
        </p:nvSpPr>
        <p:spPr>
          <a:xfrm>
            <a:off x="469900" y="1384300"/>
            <a:ext cx="4967384" cy="4337050"/>
          </a:xfrm>
        </p:spPr>
        <p:txBody>
          <a:bodyPr/>
          <a:lstStyle/>
          <a:p>
            <a:pPr>
              <a:lnSpc>
                <a:spcPct val="100000"/>
              </a:lnSpc>
              <a:spcBef>
                <a:spcPts val="1200"/>
              </a:spcBef>
              <a:spcAft>
                <a:spcPts val="600"/>
              </a:spcAft>
            </a:pPr>
            <a:r>
              <a:rPr lang="en-US" sz="2200" dirty="0">
                <a:solidFill>
                  <a:schemeClr val="accent3">
                    <a:lumMod val="50000"/>
                  </a:schemeClr>
                </a:solidFill>
                <a:latin typeface="+mn-lt"/>
              </a:rPr>
              <a:t>When you withdraw money from retirement accounts, or start receiving pension payments, income taxes come into play.</a:t>
            </a:r>
          </a:p>
          <a:p>
            <a:pPr>
              <a:lnSpc>
                <a:spcPct val="100000"/>
              </a:lnSpc>
              <a:spcBef>
                <a:spcPts val="1200"/>
              </a:spcBef>
              <a:spcAft>
                <a:spcPts val="600"/>
              </a:spcAft>
            </a:pPr>
            <a:r>
              <a:rPr lang="en-US" sz="2200" dirty="0">
                <a:solidFill>
                  <a:schemeClr val="accent3">
                    <a:lumMod val="50000"/>
                  </a:schemeClr>
                </a:solidFill>
                <a:latin typeface="+mn-lt"/>
              </a:rPr>
              <a:t>To minimize that tax bite, time withdrawals strategically.</a:t>
            </a:r>
          </a:p>
          <a:p>
            <a:pPr>
              <a:lnSpc>
                <a:spcPct val="100000"/>
              </a:lnSpc>
              <a:spcBef>
                <a:spcPts val="1200"/>
              </a:spcBef>
              <a:spcAft>
                <a:spcPts val="600"/>
              </a:spcAft>
            </a:pPr>
            <a:r>
              <a:rPr lang="en-US" sz="2200" dirty="0">
                <a:solidFill>
                  <a:schemeClr val="accent3">
                    <a:lumMod val="50000"/>
                  </a:schemeClr>
                </a:solidFill>
                <a:latin typeface="+mn-lt"/>
              </a:rPr>
              <a:t>First up? Required minimum distributions, or RMDs, from taxable retirement accounts.</a:t>
            </a:r>
          </a:p>
        </p:txBody>
      </p:sp>
    </p:spTree>
    <p:extLst>
      <p:ext uri="{BB962C8B-B14F-4D97-AF65-F5344CB8AC3E}">
        <p14:creationId xmlns:p14="http://schemas.microsoft.com/office/powerpoint/2010/main" val="39954143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D118-085D-4940-8EEC-D2EBA02D0606}"/>
              </a:ext>
            </a:extLst>
          </p:cNvPr>
          <p:cNvSpPr>
            <a:spLocks noGrp="1"/>
          </p:cNvSpPr>
          <p:nvPr>
            <p:ph type="title"/>
          </p:nvPr>
        </p:nvSpPr>
        <p:spPr>
          <a:xfrm>
            <a:off x="359601" y="283704"/>
            <a:ext cx="11579553" cy="731521"/>
          </a:xfrm>
        </p:spPr>
        <p:txBody>
          <a:bodyPr/>
          <a:lstStyle/>
          <a:p>
            <a:r>
              <a:rPr lang="en-US" sz="4200" dirty="0"/>
              <a:t>Shift investing and withdrawal strategies</a:t>
            </a:r>
          </a:p>
        </p:txBody>
      </p:sp>
      <p:sp>
        <p:nvSpPr>
          <p:cNvPr id="3" name="TextBox 2">
            <a:extLst>
              <a:ext uri="{FF2B5EF4-FFF2-40B4-BE49-F238E27FC236}">
                <a16:creationId xmlns:a16="http://schemas.microsoft.com/office/drawing/2014/main" id="{A2541CA5-38DE-4D0E-842B-60D24DC4880A}"/>
              </a:ext>
            </a:extLst>
          </p:cNvPr>
          <p:cNvSpPr txBox="1"/>
          <p:nvPr/>
        </p:nvSpPr>
        <p:spPr>
          <a:xfrm>
            <a:off x="439611" y="1333154"/>
            <a:ext cx="7858569" cy="40626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1200"/>
              </a:spcBef>
              <a:spcAft>
                <a:spcPts val="600"/>
              </a:spcAft>
            </a:pPr>
            <a:r>
              <a:rPr lang="en-US" sz="2200" b="1" dirty="0"/>
              <a:t>FOLLOW THESE STEPS, IN ORDER</a:t>
            </a:r>
          </a:p>
          <a:p>
            <a:pPr marL="285750" indent="-285750">
              <a:spcBef>
                <a:spcPts val="1200"/>
              </a:spcBef>
              <a:spcAft>
                <a:spcPts val="600"/>
              </a:spcAft>
              <a:buFont typeface="Arial" panose="020B0604020202020204" pitchFamily="34" charset="0"/>
              <a:buChar char="•"/>
            </a:pPr>
            <a:r>
              <a:rPr lang="en-US" sz="2200" b="1" dirty="0"/>
              <a:t>First</a:t>
            </a:r>
            <a:r>
              <a:rPr lang="en-US" sz="2200" dirty="0"/>
              <a:t>, take all RMDs for traditional IRAs and 401(k) plans to avoid an IRS penalty (50% of the amount you failed to withdraw).</a:t>
            </a:r>
          </a:p>
          <a:p>
            <a:pPr marL="285750" indent="-285750">
              <a:spcBef>
                <a:spcPts val="1200"/>
              </a:spcBef>
              <a:spcAft>
                <a:spcPts val="600"/>
              </a:spcAft>
              <a:buFont typeface="Arial" panose="020B0604020202020204" pitchFamily="34" charset="0"/>
              <a:buChar char="•"/>
            </a:pPr>
            <a:r>
              <a:rPr lang="en-US" sz="2200" b="1" dirty="0"/>
              <a:t>Second</a:t>
            </a:r>
            <a:r>
              <a:rPr lang="en-US" sz="2200" dirty="0"/>
              <a:t>, take withdrawals from any taxable accounts to dodge additional taxable income. </a:t>
            </a:r>
          </a:p>
          <a:p>
            <a:pPr marL="285750" indent="-285750">
              <a:spcBef>
                <a:spcPts val="1200"/>
              </a:spcBef>
              <a:spcAft>
                <a:spcPts val="600"/>
              </a:spcAft>
              <a:buFont typeface="Arial" panose="020B0604020202020204" pitchFamily="34" charset="0"/>
              <a:buChar char="•"/>
            </a:pPr>
            <a:r>
              <a:rPr lang="en-US" sz="2200" b="1" dirty="0"/>
              <a:t>Third</a:t>
            </a:r>
            <a:r>
              <a:rPr lang="en-US" sz="2200" dirty="0"/>
              <a:t>, take withdrawals from tax-deferred and tax-free accounts last. The idea is to draw down these funds only when the combination of RMDs and taxable account withdrawals falls short of your monthly expenses.</a:t>
            </a:r>
            <a:endParaRPr kumimoji="0" lang="en-US" sz="22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78856439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generated with very high confidence">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19" y="1448199"/>
            <a:ext cx="5614835" cy="3775976"/>
          </a:xfrm>
          <a:prstGeom prst="rect">
            <a:avLst/>
          </a:prstGeom>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363806" y="1448199"/>
            <a:ext cx="3693844" cy="3785419"/>
          </a:xfrm>
        </p:spPr>
        <p:txBody>
          <a:bodyPr vert="horz" lIns="91440" tIns="45720" rIns="91440" bIns="45720" rtlCol="0">
            <a:noAutofit/>
          </a:bodyPr>
          <a:lstStyle/>
          <a:p>
            <a:pPr marL="0" indent="0">
              <a:lnSpc>
                <a:spcPct val="100000"/>
              </a:lnSpc>
              <a:spcBef>
                <a:spcPts val="600"/>
              </a:spcBef>
              <a:spcAft>
                <a:spcPts val="600"/>
              </a:spcAft>
              <a:buNone/>
            </a:pPr>
            <a:r>
              <a:rPr lang="en-US" sz="1800" kern="1200" dirty="0">
                <a:solidFill>
                  <a:schemeClr val="tx1"/>
                </a:solidFill>
                <a:latin typeface="+mn-lt"/>
                <a:ea typeface="+mn-ea"/>
                <a:cs typeface="+mn-cs"/>
              </a:rPr>
              <a:t>Calculate your RMDs with these tools:</a:t>
            </a:r>
          </a:p>
          <a:p>
            <a:pPr>
              <a:lnSpc>
                <a:spcPct val="100000"/>
              </a:lnSpc>
              <a:spcBef>
                <a:spcPts val="600"/>
              </a:spcBef>
              <a:spcAft>
                <a:spcPts val="600"/>
              </a:spcAft>
              <a:buFont typeface="Arial" panose="020B0604020202020204" pitchFamily="34" charset="0"/>
              <a:buChar char="•"/>
            </a:pPr>
            <a:r>
              <a:rPr lang="en-US" sz="1750" kern="1200" dirty="0">
                <a:solidFill>
                  <a:schemeClr val="tx1"/>
                </a:solidFill>
                <a:latin typeface="+mn-lt"/>
                <a:ea typeface="+mn-ea"/>
                <a:cs typeface="+mn-cs"/>
                <a:hlinkClick r:id="rId3"/>
              </a:rPr>
              <a:t>www.irs.gov/retirement-plans/plan-participant-employee/required-minimum-distribution-worksheets</a:t>
            </a:r>
            <a:endParaRPr lang="en-US" sz="1750" kern="1200" dirty="0">
              <a:solidFill>
                <a:schemeClr val="tx1"/>
              </a:solidFill>
              <a:latin typeface="+mn-lt"/>
              <a:ea typeface="+mn-ea"/>
              <a:cs typeface="+mn-cs"/>
            </a:endParaRPr>
          </a:p>
          <a:p>
            <a:pPr>
              <a:lnSpc>
                <a:spcPct val="100000"/>
              </a:lnSpc>
              <a:spcBef>
                <a:spcPts val="600"/>
              </a:spcBef>
              <a:spcAft>
                <a:spcPts val="600"/>
              </a:spcAft>
              <a:buFont typeface="Arial" panose="020B0604020202020204" pitchFamily="34" charset="0"/>
              <a:buChar char="•"/>
            </a:pPr>
            <a:r>
              <a:rPr lang="en-US" sz="1750" kern="1200" dirty="0">
                <a:solidFill>
                  <a:schemeClr val="tx1"/>
                </a:solidFill>
                <a:latin typeface="+mn-lt"/>
                <a:ea typeface="+mn-ea"/>
                <a:cs typeface="+mn-cs"/>
                <a:hlinkClick r:id="rId4"/>
              </a:rPr>
              <a:t>www.aarp.org/work/retirement-planning/required_minimuum_distribution_calculator.html</a:t>
            </a:r>
            <a:endParaRPr lang="en-US" sz="1750" kern="1200" dirty="0">
              <a:solidFill>
                <a:schemeClr val="tx1"/>
              </a:solidFill>
              <a:latin typeface="+mn-lt"/>
              <a:ea typeface="+mn-ea"/>
              <a:cs typeface="+mn-cs"/>
            </a:endParaRPr>
          </a:p>
          <a:p>
            <a:pPr>
              <a:lnSpc>
                <a:spcPct val="100000"/>
              </a:lnSpc>
              <a:spcBef>
                <a:spcPts val="600"/>
              </a:spcBef>
              <a:spcAft>
                <a:spcPts val="600"/>
              </a:spcAft>
              <a:buFont typeface="Arial" panose="020B0604020202020204" pitchFamily="34" charset="0"/>
              <a:buChar char="•"/>
            </a:pPr>
            <a:r>
              <a:rPr lang="en-US" sz="1750" kern="1200" dirty="0">
                <a:solidFill>
                  <a:schemeClr val="tx1"/>
                </a:solidFill>
                <a:latin typeface="+mn-lt"/>
                <a:ea typeface="+mn-ea"/>
                <a:cs typeface="+mn-cs"/>
                <a:hlinkClick r:id="rId5"/>
              </a:rPr>
              <a:t>www.kiplinger.com/tool/retirement/T032-S000-minimum-ira-distribution-calculator-what-is-my-min/index.php</a:t>
            </a:r>
            <a:endParaRPr lang="en-US" sz="1750" kern="1200" dirty="0">
              <a:solidFill>
                <a:schemeClr val="tx1"/>
              </a:solidFill>
              <a:latin typeface="+mn-lt"/>
              <a:ea typeface="+mn-ea"/>
              <a:cs typeface="+mn-cs"/>
            </a:endParaRPr>
          </a:p>
          <a:p>
            <a:pPr marL="0">
              <a:buFont typeface="Arial" panose="020B0604020202020204" pitchFamily="34" charset="0"/>
              <a:buChar char="•"/>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a:t>
            </a:r>
          </a:p>
        </p:txBody>
      </p:sp>
    </p:spTree>
    <p:extLst>
      <p:ext uri="{BB962C8B-B14F-4D97-AF65-F5344CB8AC3E}">
        <p14:creationId xmlns:p14="http://schemas.microsoft.com/office/powerpoint/2010/main" val="38686516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A88B-C7E9-4A2C-85C0-DA474E5A26AD}"/>
              </a:ext>
            </a:extLst>
          </p:cNvPr>
          <p:cNvSpPr>
            <a:spLocks noGrp="1"/>
          </p:cNvSpPr>
          <p:nvPr>
            <p:ph type="title"/>
          </p:nvPr>
        </p:nvSpPr>
        <p:spPr>
          <a:xfrm>
            <a:off x="359601" y="283704"/>
            <a:ext cx="11579554" cy="731521"/>
          </a:xfrm>
        </p:spPr>
        <p:txBody>
          <a:bodyPr/>
          <a:lstStyle/>
          <a:p>
            <a:r>
              <a:rPr lang="en-US" sz="4000" dirty="0"/>
              <a:t>Step 2: Get trustworthy advice to stay on track</a:t>
            </a:r>
          </a:p>
        </p:txBody>
      </p:sp>
      <p:sp>
        <p:nvSpPr>
          <p:cNvPr id="3" name="TextBox 2">
            <a:extLst>
              <a:ext uri="{FF2B5EF4-FFF2-40B4-BE49-F238E27FC236}">
                <a16:creationId xmlns:a16="http://schemas.microsoft.com/office/drawing/2014/main" id="{CB2C7DF9-5F97-4BBE-8EA5-13B6356AB3DB}"/>
              </a:ext>
            </a:extLst>
          </p:cNvPr>
          <p:cNvSpPr txBox="1"/>
          <p:nvPr/>
        </p:nvSpPr>
        <p:spPr>
          <a:xfrm>
            <a:off x="359601" y="1330036"/>
            <a:ext cx="7938579" cy="4262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1200"/>
              </a:spcBef>
              <a:spcAft>
                <a:spcPts val="60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j-lt"/>
                <a:ea typeface="+mj-ea"/>
                <a:cs typeface="+mj-cs"/>
                <a:sym typeface="Arial"/>
              </a:rPr>
              <a:t>Financial planning can get more complex the closer you get to retirement. Y</a:t>
            </a:r>
            <a:r>
              <a:rPr lang="en-US" sz="2400" dirty="0"/>
              <a:t>ou may need some trusted, professional guidance.</a:t>
            </a:r>
          </a:p>
          <a:p>
            <a:pPr marL="342900" indent="-342900">
              <a:spcBef>
                <a:spcPts val="1200"/>
              </a:spcBef>
              <a:spcAft>
                <a:spcPts val="600"/>
              </a:spcAft>
              <a:buFont typeface="Arial" panose="020B0604020202020204" pitchFamily="34" charset="0"/>
              <a:buChar char="•"/>
            </a:pPr>
            <a:r>
              <a:rPr lang="en-US" sz="2400" dirty="0"/>
              <a:t>A financial adviser can help you:</a:t>
            </a:r>
          </a:p>
          <a:p>
            <a:pPr marL="914400" indent="-457200">
              <a:spcBef>
                <a:spcPts val="600"/>
              </a:spcBef>
              <a:buFont typeface="Courier New" panose="02070309020205020404" pitchFamily="49" charset="0"/>
              <a:buChar char="o"/>
            </a:pPr>
            <a:r>
              <a:rPr lang="en-US" sz="2400" dirty="0"/>
              <a:t>Shift toward a wealth preservation strategy.</a:t>
            </a:r>
          </a:p>
          <a:p>
            <a:pPr marL="914400" indent="-457200">
              <a:spcBef>
                <a:spcPts val="600"/>
              </a:spcBef>
              <a:buFont typeface="Courier New" panose="02070309020205020404" pitchFamily="49" charset="0"/>
              <a:buChar char="o"/>
            </a:pPr>
            <a:r>
              <a:rPr lang="en-US" sz="2400" dirty="0"/>
              <a:t>Pull money out of retirement accounts in a tax-wise way.</a:t>
            </a:r>
          </a:p>
          <a:p>
            <a:pPr marL="914400" indent="-457200">
              <a:spcBef>
                <a:spcPts val="600"/>
              </a:spcBef>
              <a:buFont typeface="Courier New" panose="02070309020205020404" pitchFamily="49" charset="0"/>
              <a:buChar char="o"/>
            </a:pPr>
            <a:r>
              <a:rPr lang="en-US" sz="2400" dirty="0"/>
              <a:t>Create a sustainable budget.</a:t>
            </a:r>
          </a:p>
          <a:p>
            <a:pPr marL="914400" indent="-457200">
              <a:spcBef>
                <a:spcPts val="600"/>
              </a:spcBef>
              <a:buFont typeface="Courier New" panose="02070309020205020404" pitchFamily="49" charset="0"/>
              <a:buChar char="o"/>
            </a:pPr>
            <a:r>
              <a:rPr lang="en-US" sz="2400" dirty="0"/>
              <a:t>Manage and organize financial accounts and documents.</a:t>
            </a:r>
          </a:p>
          <a:p>
            <a:pPr marL="914400" indent="-457200">
              <a:spcBef>
                <a:spcPts val="600"/>
              </a:spcBef>
              <a:buFont typeface="Courier New" panose="02070309020205020404" pitchFamily="49" charset="0"/>
              <a:buChar char="o"/>
            </a:pPr>
            <a:r>
              <a:rPr lang="en-US" sz="2400" dirty="0"/>
              <a:t>Plan for the possibility of long-term care.</a:t>
            </a:r>
            <a:endParaRPr kumimoji="0" lang="en-US" sz="24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46220396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1" y="1973898"/>
            <a:ext cx="5459412" cy="3120391"/>
          </a:xfrm>
        </p:spPr>
        <p:txBody>
          <a:bodyPr/>
          <a:lstStyle/>
          <a:p>
            <a:pPr marL="0" indent="0">
              <a:lnSpc>
                <a:spcPct val="100000"/>
              </a:lnSpc>
              <a:spcBef>
                <a:spcPts val="1200"/>
              </a:spcBef>
              <a:spcAft>
                <a:spcPts val="600"/>
              </a:spcAft>
              <a:buNone/>
            </a:pPr>
            <a:r>
              <a:rPr lang="en-US" sz="2200" b="1" cap="all" dirty="0"/>
              <a:t>Look for a fiduciary</a:t>
            </a:r>
          </a:p>
          <a:p>
            <a:pPr>
              <a:lnSpc>
                <a:spcPct val="100000"/>
              </a:lnSpc>
              <a:spcBef>
                <a:spcPts val="1200"/>
              </a:spcBef>
              <a:spcAft>
                <a:spcPts val="600"/>
              </a:spcAft>
            </a:pPr>
            <a:r>
              <a:rPr lang="en-US" sz="2200" dirty="0"/>
              <a:t>Fiduciary professionals put you first and avoid conflicts of interest.</a:t>
            </a:r>
          </a:p>
          <a:p>
            <a:pPr>
              <a:lnSpc>
                <a:spcPct val="100000"/>
              </a:lnSpc>
              <a:spcBef>
                <a:spcPts val="1200"/>
              </a:spcBef>
              <a:spcAft>
                <a:spcPts val="600"/>
              </a:spcAft>
            </a:pPr>
            <a:r>
              <a:rPr lang="en-US" sz="2200" dirty="0"/>
              <a:t>They can help align your financial plan with retirement goals.</a:t>
            </a:r>
          </a:p>
          <a:p>
            <a:pPr>
              <a:lnSpc>
                <a:spcPct val="100000"/>
              </a:lnSpc>
              <a:spcBef>
                <a:spcPts val="1200"/>
              </a:spcBef>
              <a:spcAft>
                <a:spcPts val="600"/>
              </a:spcAft>
            </a:pPr>
            <a:r>
              <a:rPr lang="en-US" sz="2200" dirty="0"/>
              <a:t>They work for fee-based compensation.</a:t>
            </a:r>
          </a:p>
          <a:p>
            <a:endParaRPr lang="en-US" dirty="0"/>
          </a:p>
        </p:txBody>
      </p:sp>
      <p:sp>
        <p:nvSpPr>
          <p:cNvPr id="3" name="Text Placeholder 2"/>
          <p:cNvSpPr>
            <a:spLocks noGrp="1"/>
          </p:cNvSpPr>
          <p:nvPr>
            <p:ph type="body" sz="quarter" idx="11"/>
          </p:nvPr>
        </p:nvSpPr>
        <p:spPr>
          <a:xfrm>
            <a:off x="6351589" y="1954608"/>
            <a:ext cx="4815521" cy="3864191"/>
          </a:xfrm>
        </p:spPr>
        <p:txBody>
          <a:bodyPr/>
          <a:lstStyle/>
          <a:p>
            <a:pPr marL="0" indent="0">
              <a:lnSpc>
                <a:spcPct val="100000"/>
              </a:lnSpc>
              <a:spcBef>
                <a:spcPts val="1200"/>
              </a:spcBef>
              <a:spcAft>
                <a:spcPts val="600"/>
              </a:spcAft>
              <a:buNone/>
            </a:pPr>
            <a:r>
              <a:rPr lang="en-US" sz="2200" b="1" dirty="0"/>
              <a:t>FIND A GOOD MATCH</a:t>
            </a:r>
          </a:p>
          <a:p>
            <a:pPr lvl="0">
              <a:lnSpc>
                <a:spcPct val="100000"/>
              </a:lnSpc>
              <a:spcBef>
                <a:spcPts val="1200"/>
              </a:spcBef>
              <a:spcAft>
                <a:spcPts val="600"/>
              </a:spcAft>
              <a:buFont typeface="Wingdings" panose="05000000000000000000" pitchFamily="2" charset="2"/>
              <a:buChar char="Ø"/>
            </a:pPr>
            <a:r>
              <a:rPr lang="en-US" sz="2000" dirty="0"/>
              <a:t>Check out descriptions for some common adviser credentials, such as CFP® or CFA®, at </a:t>
            </a:r>
            <a:r>
              <a:rPr lang="en-US" sz="2000" dirty="0">
                <a:hlinkClick r:id="rId2"/>
              </a:rPr>
              <a:t>www.fma.org/finance-certifications</a:t>
            </a:r>
            <a:endParaRPr lang="en-US" sz="2000" dirty="0"/>
          </a:p>
          <a:p>
            <a:pPr>
              <a:lnSpc>
                <a:spcPct val="100000"/>
              </a:lnSpc>
              <a:spcBef>
                <a:spcPts val="1200"/>
              </a:spcBef>
              <a:spcAft>
                <a:spcPts val="600"/>
              </a:spcAft>
              <a:buFont typeface="Wingdings" panose="05000000000000000000" pitchFamily="2" charset="2"/>
              <a:buChar char="Ø"/>
            </a:pPr>
            <a:r>
              <a:rPr lang="en-US" sz="2000" dirty="0"/>
              <a:t>Find detailed explanations for how these and other professionals work, in the booklet </a:t>
            </a:r>
            <a:r>
              <a:rPr lang="en-US" sz="2000" i="1" dirty="0"/>
              <a:t>Getting Help With Your Investments</a:t>
            </a:r>
            <a:r>
              <a:rPr lang="en-US" sz="2000" dirty="0"/>
              <a:t>, from the Investor Protection Trust, at </a:t>
            </a:r>
            <a:r>
              <a:rPr lang="en-US" sz="2000" dirty="0">
                <a:hlinkClick r:id="rId3"/>
              </a:rPr>
              <a:t>www.investorprotection.org/downloads/IPT_Getting_Help_2015.pdf</a:t>
            </a:r>
            <a:endParaRPr lang="en-US" sz="2000" dirty="0"/>
          </a:p>
          <a:p>
            <a:pPr marL="0" indent="0">
              <a:lnSpc>
                <a:spcPct val="100000"/>
              </a:lnSpc>
              <a:spcBef>
                <a:spcPts val="1200"/>
              </a:spcBef>
              <a:spcAft>
                <a:spcPts val="600"/>
              </a:spcAft>
              <a:buNone/>
            </a:pPr>
            <a:endParaRPr lang="en-US" sz="2200" dirty="0"/>
          </a:p>
          <a:p>
            <a:pPr marL="0" indent="0">
              <a:lnSpc>
                <a:spcPct val="100000"/>
              </a:lnSpc>
              <a:spcBef>
                <a:spcPts val="1200"/>
              </a:spcBef>
              <a:spcAft>
                <a:spcPts val="600"/>
              </a:spcAft>
              <a:buNone/>
            </a:pPr>
            <a:endParaRPr lang="en-US" sz="2200" dirty="0"/>
          </a:p>
          <a:p>
            <a:pPr marL="0" indent="0">
              <a:buNone/>
            </a:pPr>
            <a:endParaRPr lang="en-US" sz="2200" b="1" dirty="0"/>
          </a:p>
        </p:txBody>
      </p:sp>
      <p:sp>
        <p:nvSpPr>
          <p:cNvPr id="4" name="Title 3"/>
          <p:cNvSpPr>
            <a:spLocks noGrp="1"/>
          </p:cNvSpPr>
          <p:nvPr>
            <p:ph type="title"/>
          </p:nvPr>
        </p:nvSpPr>
        <p:spPr>
          <a:xfrm>
            <a:off x="359602" y="283704"/>
            <a:ext cx="10592416" cy="731521"/>
          </a:xfrm>
        </p:spPr>
        <p:txBody>
          <a:bodyPr/>
          <a:lstStyle/>
          <a:p>
            <a:r>
              <a:rPr lang="en-US" sz="4200" b="1" dirty="0"/>
              <a:t>Get trustworthy advice to stay on track</a:t>
            </a:r>
          </a:p>
        </p:txBody>
      </p:sp>
    </p:spTree>
    <p:extLst>
      <p:ext uri="{BB962C8B-B14F-4D97-AF65-F5344CB8AC3E}">
        <p14:creationId xmlns:p14="http://schemas.microsoft.com/office/powerpoint/2010/main" val="206617520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9AB1-557E-4528-AF61-1EE1463C4A16}"/>
              </a:ext>
            </a:extLst>
          </p:cNvPr>
          <p:cNvSpPr>
            <a:spLocks noGrp="1"/>
          </p:cNvSpPr>
          <p:nvPr>
            <p:ph type="title"/>
          </p:nvPr>
        </p:nvSpPr>
        <p:spPr>
          <a:xfrm>
            <a:off x="359601" y="283704"/>
            <a:ext cx="10893753" cy="731521"/>
          </a:xfrm>
        </p:spPr>
        <p:txBody>
          <a:bodyPr/>
          <a:lstStyle/>
          <a:p>
            <a:r>
              <a:rPr lang="en-US" sz="4200" dirty="0"/>
              <a:t>Get trustworthy advice to stay on track</a:t>
            </a:r>
          </a:p>
        </p:txBody>
      </p:sp>
      <p:sp>
        <p:nvSpPr>
          <p:cNvPr id="3" name="TextBox 2">
            <a:extLst>
              <a:ext uri="{FF2B5EF4-FFF2-40B4-BE49-F238E27FC236}">
                <a16:creationId xmlns:a16="http://schemas.microsoft.com/office/drawing/2014/main" id="{6E620F80-E388-47ED-A87B-81B433BBA4E6}"/>
              </a:ext>
            </a:extLst>
          </p:cNvPr>
          <p:cNvSpPr txBox="1"/>
          <p:nvPr/>
        </p:nvSpPr>
        <p:spPr>
          <a:xfrm>
            <a:off x="519621" y="1282259"/>
            <a:ext cx="7789989" cy="4293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1200"/>
              </a:spcBef>
              <a:spcAft>
                <a:spcPts val="600"/>
              </a:spcAft>
            </a:pPr>
            <a:r>
              <a:rPr lang="en-US" sz="2200" b="1" dirty="0"/>
              <a:t>CONSIDER LESS COSTLY ‘HYBRIDS’</a:t>
            </a:r>
          </a:p>
          <a:p>
            <a:pPr marL="342900" indent="-342900">
              <a:spcBef>
                <a:spcPts val="1200"/>
              </a:spcBef>
              <a:spcAft>
                <a:spcPts val="600"/>
              </a:spcAft>
              <a:buFont typeface="Arial" panose="020B0604020202020204" pitchFamily="34" charset="0"/>
              <a:buChar char="•"/>
            </a:pPr>
            <a:r>
              <a:rPr lang="en-US" sz="2200" dirty="0"/>
              <a:t>Combination of computer-generated “robo” services with periodic guidance from a financial professional.</a:t>
            </a:r>
          </a:p>
          <a:p>
            <a:pPr marL="342900" indent="-342900">
              <a:spcBef>
                <a:spcPts val="1200"/>
              </a:spcBef>
              <a:spcAft>
                <a:spcPts val="600"/>
              </a:spcAft>
              <a:buFont typeface="Arial" panose="020B0604020202020204" pitchFamily="34" charset="0"/>
              <a:buChar char="•"/>
            </a:pPr>
            <a:r>
              <a:rPr lang="en-US" sz="2200" dirty="0"/>
              <a:t>May be best for managing money you won’t be using for 10 to 25 years.</a:t>
            </a:r>
          </a:p>
          <a:p>
            <a:pPr marL="342900" indent="-342900">
              <a:spcBef>
                <a:spcPts val="1200"/>
              </a:spcBef>
              <a:spcAft>
                <a:spcPts val="600"/>
              </a:spcAft>
              <a:buFont typeface="Arial" panose="020B0604020202020204" pitchFamily="34" charset="0"/>
              <a:buChar char="•"/>
            </a:pPr>
            <a:r>
              <a:rPr lang="en-US" sz="2200" dirty="0"/>
              <a:t>Many traditional adviser networks and big brokerage firms now offer this fast-growing alternative.</a:t>
            </a:r>
          </a:p>
          <a:p>
            <a:pPr marL="342900" indent="-342900">
              <a:spcBef>
                <a:spcPts val="1200"/>
              </a:spcBef>
              <a:spcAft>
                <a:spcPts val="600"/>
              </a:spcAft>
              <a:buFont typeface="Arial" panose="020B0604020202020204" pitchFamily="34" charset="0"/>
              <a:buChar char="•"/>
            </a:pPr>
            <a:r>
              <a:rPr lang="en-US" sz="2200" b="1" dirty="0"/>
              <a:t>Keep in mind: </a:t>
            </a:r>
            <a:r>
              <a:rPr lang="en-US" sz="2200" dirty="0"/>
              <a:t>You may not be able to develop an ongoing relationship with a dedicated adviser.</a:t>
            </a:r>
          </a:p>
        </p:txBody>
      </p:sp>
    </p:spTree>
    <p:extLst>
      <p:ext uri="{BB962C8B-B14F-4D97-AF65-F5344CB8AC3E}">
        <p14:creationId xmlns:p14="http://schemas.microsoft.com/office/powerpoint/2010/main" val="280427368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5025" y="1448199"/>
            <a:ext cx="5781009" cy="3491406"/>
          </a:xfrm>
          <a:prstGeom prst="rect">
            <a:avLst/>
          </a:prstGeom>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100584" y="1150334"/>
            <a:ext cx="4471416" cy="4848130"/>
          </a:xfrm>
        </p:spPr>
        <p:txBody>
          <a:bodyPr vert="horz" lIns="91440" tIns="45720" rIns="91440" bIns="45720" rtlCol="0">
            <a:noAutofit/>
          </a:bodyPr>
          <a:lstStyle/>
          <a:p>
            <a:r>
              <a:rPr lang="en-US" sz="1600" b="1" kern="1200" dirty="0">
                <a:solidFill>
                  <a:schemeClr val="tx1">
                    <a:lumMod val="75000"/>
                    <a:lumOff val="25000"/>
                  </a:schemeClr>
                </a:solidFill>
                <a:latin typeface="+mn-lt"/>
              </a:rPr>
              <a:t>Find a fee-only adviser</a:t>
            </a:r>
          </a:p>
          <a:p>
            <a:pPr marL="0" indent="0">
              <a:buNone/>
            </a:pPr>
            <a:r>
              <a:rPr lang="en-US" sz="1600" kern="1200" dirty="0">
                <a:solidFill>
                  <a:schemeClr val="tx1">
                    <a:lumMod val="75000"/>
                    <a:lumOff val="25000"/>
                  </a:schemeClr>
                </a:solidFill>
                <a:latin typeface="+mn-lt"/>
              </a:rPr>
              <a:t>The National Association of Personal Financial Advisors offers a search tool to identify fee-only professionals meeting your criteria at: </a:t>
            </a:r>
          </a:p>
          <a:p>
            <a:pPr marL="0" indent="0">
              <a:buNone/>
            </a:pPr>
            <a:r>
              <a:rPr lang="en-US" sz="1600" kern="1200" dirty="0">
                <a:solidFill>
                  <a:schemeClr val="tx1">
                    <a:lumMod val="50000"/>
                  </a:schemeClr>
                </a:solidFill>
                <a:latin typeface="+mn-lt"/>
                <a:hlinkClick r:id="rId3"/>
              </a:rPr>
              <a:t>www.napfa.org/find-an-advisor#tab=filters</a:t>
            </a:r>
            <a:endParaRPr lang="en-US" sz="1600" kern="1200" dirty="0">
              <a:solidFill>
                <a:schemeClr val="tx1">
                  <a:lumMod val="50000"/>
                </a:schemeClr>
              </a:solidFill>
              <a:latin typeface="+mn-lt"/>
            </a:endParaRPr>
          </a:p>
          <a:p>
            <a:r>
              <a:rPr lang="en-US" sz="1600" b="1" kern="1200" dirty="0">
                <a:solidFill>
                  <a:schemeClr val="tx1">
                    <a:lumMod val="50000"/>
                  </a:schemeClr>
                </a:solidFill>
                <a:latin typeface="+mn-lt"/>
              </a:rPr>
              <a:t>Verify a specific adviser</a:t>
            </a:r>
          </a:p>
          <a:p>
            <a:pPr marL="0" indent="0">
              <a:buNone/>
            </a:pPr>
            <a:r>
              <a:rPr lang="en-US" sz="1600" kern="1200" dirty="0">
                <a:solidFill>
                  <a:schemeClr val="tx1">
                    <a:lumMod val="50000"/>
                  </a:schemeClr>
                </a:solidFill>
                <a:latin typeface="+mn-lt"/>
              </a:rPr>
              <a:t>Your State Securities Regulator can confirm an adviser’s licensing and education. Find them on the North American Securities Administrators Association website at:</a:t>
            </a:r>
          </a:p>
          <a:p>
            <a:pPr marL="0" indent="0">
              <a:buNone/>
            </a:pPr>
            <a:r>
              <a:rPr lang="en-US" sz="1600" kern="1200" dirty="0">
                <a:solidFill>
                  <a:schemeClr val="tx1">
                    <a:lumMod val="50000"/>
                  </a:schemeClr>
                </a:solidFill>
                <a:latin typeface="+mn-lt"/>
                <a:hlinkClick r:id="rId4"/>
              </a:rPr>
              <a:t>www.nasaa.org/2709/how-to-check-out-your-broker-or-investment-adviser/</a:t>
            </a:r>
            <a:endParaRPr lang="en-US" sz="1600" kern="1200" dirty="0">
              <a:solidFill>
                <a:schemeClr val="tx1">
                  <a:lumMod val="50000"/>
                </a:schemeClr>
              </a:solidFill>
              <a:latin typeface="+mn-lt"/>
            </a:endParaRPr>
          </a:p>
          <a:p>
            <a:r>
              <a:rPr lang="en-US" sz="1600" b="1" kern="1200" dirty="0">
                <a:solidFill>
                  <a:schemeClr val="tx1">
                    <a:lumMod val="50000"/>
                  </a:schemeClr>
                </a:solidFill>
                <a:latin typeface="+mn-lt"/>
              </a:rPr>
              <a:t>Investigate hybrid </a:t>
            </a:r>
            <a:r>
              <a:rPr lang="en-US" sz="1600" b="1" kern="1200" dirty="0" err="1">
                <a:solidFill>
                  <a:schemeClr val="tx1">
                    <a:lumMod val="50000"/>
                  </a:schemeClr>
                </a:solidFill>
                <a:latin typeface="+mn-lt"/>
              </a:rPr>
              <a:t>robo</a:t>
            </a:r>
            <a:r>
              <a:rPr lang="en-US" sz="1600" b="1" kern="1200" dirty="0">
                <a:solidFill>
                  <a:schemeClr val="tx1">
                    <a:lumMod val="50000"/>
                  </a:schemeClr>
                </a:solidFill>
                <a:latin typeface="+mn-lt"/>
              </a:rPr>
              <a:t> advisers</a:t>
            </a:r>
          </a:p>
          <a:p>
            <a:pPr marL="0" indent="0">
              <a:buNone/>
            </a:pPr>
            <a:r>
              <a:rPr lang="en-US" sz="1600" i="1" kern="1200" dirty="0">
                <a:solidFill>
                  <a:schemeClr val="tx1">
                    <a:lumMod val="50000"/>
                  </a:schemeClr>
                </a:solidFill>
                <a:latin typeface="+mn-lt"/>
              </a:rPr>
              <a:t>The Robo Report </a:t>
            </a:r>
            <a:r>
              <a:rPr lang="en-US" sz="1600" kern="1200" dirty="0">
                <a:solidFill>
                  <a:schemeClr val="tx1">
                    <a:lumMod val="50000"/>
                  </a:schemeClr>
                </a:solidFill>
                <a:latin typeface="+mn-lt"/>
              </a:rPr>
              <a:t>rates the largest services by performance in equity, fixed income, and total portfolio. Subscribe for free at:</a:t>
            </a:r>
          </a:p>
          <a:p>
            <a:pPr marL="0" indent="0">
              <a:buNone/>
            </a:pPr>
            <a:r>
              <a:rPr lang="en-US" sz="1600" kern="1200" dirty="0">
                <a:solidFill>
                  <a:schemeClr val="tx1">
                    <a:lumMod val="50000"/>
                  </a:schemeClr>
                </a:solidFill>
                <a:latin typeface="+mn-lt"/>
                <a:hlinkClick r:id="rId5"/>
              </a:rPr>
              <a:t>www.theroboreport.com/</a:t>
            </a:r>
            <a:endParaRPr lang="en-US" sz="1600" kern="1200" dirty="0">
              <a:solidFill>
                <a:schemeClr val="tx1">
                  <a:lumMod val="50000"/>
                </a:schemeClr>
              </a:solidFill>
              <a:latin typeface="+mn-lt"/>
            </a:endParaRPr>
          </a:p>
          <a:p>
            <a:pPr marL="0" indent="0">
              <a:buNone/>
            </a:pPr>
            <a:endParaRPr lang="en-US" sz="1600" kern="1200" dirty="0">
              <a:solidFill>
                <a:schemeClr val="tx1">
                  <a:lumMod val="50000"/>
                </a:schemeClr>
              </a:solidFill>
              <a:latin typeface="+mn-lt"/>
            </a:endParaRPr>
          </a:p>
          <a:p>
            <a:pPr marL="0">
              <a:buFont typeface="Arial" panose="020B0604020202020204" pitchFamily="34" charset="0"/>
              <a:buChar char="•"/>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STEPS</a:t>
            </a:r>
          </a:p>
        </p:txBody>
      </p:sp>
    </p:spTree>
    <p:extLst>
      <p:ext uri="{BB962C8B-B14F-4D97-AF65-F5344CB8AC3E}">
        <p14:creationId xmlns:p14="http://schemas.microsoft.com/office/powerpoint/2010/main" val="19904023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28C11F-850A-402F-8F37-DA130B9A1D3B}"/>
              </a:ext>
            </a:extLst>
          </p:cNvPr>
          <p:cNvSpPr>
            <a:spLocks noGrp="1"/>
          </p:cNvSpPr>
          <p:nvPr>
            <p:ph type="body" sz="quarter" idx="11"/>
          </p:nvPr>
        </p:nvSpPr>
        <p:spPr>
          <a:xfrm>
            <a:off x="359600" y="1384299"/>
            <a:ext cx="5938330" cy="4590473"/>
          </a:xfrm>
        </p:spPr>
        <p:txBody>
          <a:bodyPr/>
          <a:lstStyle/>
          <a:p>
            <a:pPr marL="0" indent="0">
              <a:lnSpc>
                <a:spcPct val="100000"/>
              </a:lnSpc>
              <a:spcBef>
                <a:spcPts val="1200"/>
              </a:spcBef>
              <a:spcAft>
                <a:spcPts val="600"/>
              </a:spcAft>
              <a:buNone/>
            </a:pPr>
            <a:r>
              <a:rPr lang="en-US" sz="2200" b="1" dirty="0"/>
              <a:t>TIME YOUR SOCIAL SECURITY CLAIM RIGHT</a:t>
            </a:r>
          </a:p>
          <a:p>
            <a:pPr>
              <a:lnSpc>
                <a:spcPct val="100000"/>
              </a:lnSpc>
              <a:spcBef>
                <a:spcPts val="1200"/>
              </a:spcBef>
              <a:spcAft>
                <a:spcPts val="600"/>
              </a:spcAft>
            </a:pPr>
            <a:r>
              <a:rPr lang="en-US" sz="2200" dirty="0"/>
              <a:t>Longer lifespans mean there’s a good chance your retirement could last 30 or more years.</a:t>
            </a:r>
          </a:p>
          <a:p>
            <a:pPr>
              <a:lnSpc>
                <a:spcPct val="100000"/>
              </a:lnSpc>
              <a:spcBef>
                <a:spcPts val="1200"/>
              </a:spcBef>
              <a:spcAft>
                <a:spcPts val="600"/>
              </a:spcAft>
            </a:pPr>
            <a:r>
              <a:rPr lang="en-US" sz="2200" dirty="0"/>
              <a:t>That makes the decision about when to start collecting Social Security even more important.</a:t>
            </a:r>
          </a:p>
          <a:p>
            <a:pPr>
              <a:lnSpc>
                <a:spcPct val="100000"/>
              </a:lnSpc>
              <a:spcBef>
                <a:spcPts val="1200"/>
              </a:spcBef>
              <a:spcAft>
                <a:spcPts val="600"/>
              </a:spcAft>
            </a:pPr>
            <a:r>
              <a:rPr lang="en-US" sz="2200" dirty="0"/>
              <a:t>You can claim benefits anytime between age 62 and age 70.</a:t>
            </a:r>
          </a:p>
          <a:p>
            <a:pPr>
              <a:lnSpc>
                <a:spcPct val="100000"/>
              </a:lnSpc>
              <a:spcBef>
                <a:spcPts val="1200"/>
              </a:spcBef>
              <a:spcAft>
                <a:spcPts val="600"/>
              </a:spcAft>
            </a:pPr>
            <a:r>
              <a:rPr lang="en-US" sz="2200" dirty="0"/>
              <a:t>Age at which you can claim a full benefit (your Full Retirement Age) is based on the year you were born.</a:t>
            </a:r>
          </a:p>
          <a:p>
            <a:pPr marL="0" indent="0">
              <a:buNone/>
            </a:pPr>
            <a:endParaRPr lang="en-US" sz="2200" dirty="0"/>
          </a:p>
        </p:txBody>
      </p:sp>
      <p:sp>
        <p:nvSpPr>
          <p:cNvPr id="3" name="Title 2">
            <a:extLst>
              <a:ext uri="{FF2B5EF4-FFF2-40B4-BE49-F238E27FC236}">
                <a16:creationId xmlns:a16="http://schemas.microsoft.com/office/drawing/2014/main" id="{7EAFC612-6175-44C3-AFA8-8166EE2A55BD}"/>
              </a:ext>
            </a:extLst>
          </p:cNvPr>
          <p:cNvSpPr>
            <a:spLocks noGrp="1"/>
          </p:cNvSpPr>
          <p:nvPr>
            <p:ph type="title"/>
          </p:nvPr>
        </p:nvSpPr>
        <p:spPr>
          <a:xfrm>
            <a:off x="359600" y="283704"/>
            <a:ext cx="11475645" cy="731521"/>
          </a:xfrm>
        </p:spPr>
        <p:txBody>
          <a:bodyPr/>
          <a:lstStyle/>
          <a:p>
            <a:r>
              <a:rPr lang="en-US" sz="4000" b="1" dirty="0"/>
              <a:t>Step 3: Plan for Social Security and Medicare</a:t>
            </a:r>
          </a:p>
        </p:txBody>
      </p:sp>
      <p:pic>
        <p:nvPicPr>
          <p:cNvPr id="4" name="Picture 3">
            <a:extLst>
              <a:ext uri="{FF2B5EF4-FFF2-40B4-BE49-F238E27FC236}">
                <a16:creationId xmlns:a16="http://schemas.microsoft.com/office/drawing/2014/main" id="{45FDBB54-2A23-4D70-A52A-AD525A730BBB}"/>
              </a:ext>
            </a:extLst>
          </p:cNvPr>
          <p:cNvPicPr>
            <a:picLocks noChangeAspect="1"/>
          </p:cNvPicPr>
          <p:nvPr/>
        </p:nvPicPr>
        <p:blipFill>
          <a:blip r:embed="rId2"/>
          <a:stretch>
            <a:fillRect/>
          </a:stretch>
        </p:blipFill>
        <p:spPr>
          <a:xfrm>
            <a:off x="6924650" y="1384299"/>
            <a:ext cx="3602380" cy="5032414"/>
          </a:xfrm>
          <a:prstGeom prst="rect">
            <a:avLst/>
          </a:prstGeom>
          <a:ln>
            <a:solidFill>
              <a:schemeClr val="accent6">
                <a:lumMod val="40000"/>
                <a:lumOff val="60000"/>
              </a:schemeClr>
            </a:solidFill>
          </a:ln>
        </p:spPr>
      </p:pic>
    </p:spTree>
    <p:extLst>
      <p:ext uri="{BB962C8B-B14F-4D97-AF65-F5344CB8AC3E}">
        <p14:creationId xmlns:p14="http://schemas.microsoft.com/office/powerpoint/2010/main" val="157407283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AF4EA5-635A-41CF-8C6D-A35C62D6FDF5}"/>
              </a:ext>
            </a:extLst>
          </p:cNvPr>
          <p:cNvSpPr>
            <a:spLocks noGrp="1"/>
          </p:cNvSpPr>
          <p:nvPr>
            <p:ph type="body" sz="quarter" idx="11"/>
          </p:nvPr>
        </p:nvSpPr>
        <p:spPr>
          <a:xfrm>
            <a:off x="469900" y="1384299"/>
            <a:ext cx="6548120" cy="4569691"/>
          </a:xfrm>
        </p:spPr>
        <p:txBody>
          <a:bodyPr/>
          <a:lstStyle/>
          <a:p>
            <a:pPr marL="0" lvl="0" indent="0">
              <a:spcBef>
                <a:spcPts val="1200"/>
              </a:spcBef>
              <a:spcAft>
                <a:spcPts val="600"/>
              </a:spcAft>
              <a:buNone/>
            </a:pPr>
            <a:r>
              <a:rPr lang="en-US" sz="2200" b="1" dirty="0"/>
              <a:t>Start collecting Social Security before full retirement age:</a:t>
            </a:r>
          </a:p>
          <a:p>
            <a:pPr marL="342900" lvl="0" indent="-342900" hangingPunct="0">
              <a:lnSpc>
                <a:spcPct val="100000"/>
              </a:lnSpc>
              <a:spcBef>
                <a:spcPts val="1200"/>
              </a:spcBef>
              <a:spcAft>
                <a:spcPts val="600"/>
              </a:spcAft>
              <a:buSzTx/>
              <a:buFont typeface="Arial" panose="020B0604020202020204" pitchFamily="34" charset="0"/>
              <a:buChar char="•"/>
            </a:pPr>
            <a:r>
              <a:rPr lang="en-US" sz="2200" dirty="0"/>
              <a:t>Collect benefits longer, but receive a reduced amount – about 6% less each year.</a:t>
            </a:r>
          </a:p>
          <a:p>
            <a:pPr marL="0" lvl="0" indent="0" hangingPunct="0">
              <a:lnSpc>
                <a:spcPct val="100000"/>
              </a:lnSpc>
              <a:spcBef>
                <a:spcPts val="1200"/>
              </a:spcBef>
              <a:spcAft>
                <a:spcPts val="600"/>
              </a:spcAft>
              <a:buSzTx/>
              <a:buNone/>
            </a:pPr>
            <a:r>
              <a:rPr lang="en-US" sz="2200" b="1" dirty="0"/>
              <a:t>Wait to claim Social Security until after full retirement age:</a:t>
            </a:r>
          </a:p>
          <a:p>
            <a:pPr marL="342900" lvl="0" indent="-342900" hangingPunct="0">
              <a:lnSpc>
                <a:spcPct val="100000"/>
              </a:lnSpc>
              <a:spcBef>
                <a:spcPts val="1200"/>
              </a:spcBef>
              <a:spcAft>
                <a:spcPts val="600"/>
              </a:spcAft>
              <a:buSzTx/>
              <a:buFont typeface="Arial" panose="020B0604020202020204" pitchFamily="34" charset="0"/>
              <a:buChar char="•"/>
            </a:pPr>
            <a:r>
              <a:rPr lang="en-US" sz="2200" dirty="0"/>
              <a:t>Collect benefits for a shorter time, but get a higher payout, as much as 8% per year up to age 70.</a:t>
            </a:r>
          </a:p>
          <a:p>
            <a:pPr marL="0" lvl="0" indent="0">
              <a:spcBef>
                <a:spcPts val="1200"/>
              </a:spcBef>
              <a:spcAft>
                <a:spcPts val="600"/>
              </a:spcAft>
              <a:buNone/>
            </a:pPr>
            <a:r>
              <a:rPr lang="en-US" sz="2200" i="1" dirty="0"/>
              <a:t>Example: </a:t>
            </a:r>
            <a:r>
              <a:rPr lang="en-US" sz="2200" dirty="0"/>
              <a:t>For someone whose full retirement age is 66, holding off until age 70 means receiving 32% more every year in retirement!</a:t>
            </a:r>
          </a:p>
          <a:p>
            <a:pPr marL="0" indent="0">
              <a:buNone/>
            </a:pPr>
            <a:endParaRPr lang="en-US" dirty="0"/>
          </a:p>
        </p:txBody>
      </p:sp>
      <p:sp>
        <p:nvSpPr>
          <p:cNvPr id="3" name="Title 2">
            <a:extLst>
              <a:ext uri="{FF2B5EF4-FFF2-40B4-BE49-F238E27FC236}">
                <a16:creationId xmlns:a16="http://schemas.microsoft.com/office/drawing/2014/main" id="{10338394-28D0-434D-BDBA-41054D0AF8DB}"/>
              </a:ext>
            </a:extLst>
          </p:cNvPr>
          <p:cNvSpPr>
            <a:spLocks noGrp="1"/>
          </p:cNvSpPr>
          <p:nvPr>
            <p:ph type="title"/>
          </p:nvPr>
        </p:nvSpPr>
        <p:spPr>
          <a:xfrm>
            <a:off x="359602" y="283704"/>
            <a:ext cx="10343034" cy="731521"/>
          </a:xfrm>
        </p:spPr>
        <p:txBody>
          <a:bodyPr/>
          <a:lstStyle/>
          <a:p>
            <a:r>
              <a:rPr lang="en-US" sz="4200" b="1" dirty="0"/>
              <a:t>Plan for Social Security and Medicare</a:t>
            </a:r>
            <a:endParaRPr lang="en-US" sz="4200" dirty="0"/>
          </a:p>
        </p:txBody>
      </p:sp>
      <p:sp>
        <p:nvSpPr>
          <p:cNvPr id="5" name="TextBox 4">
            <a:extLst>
              <a:ext uri="{FF2B5EF4-FFF2-40B4-BE49-F238E27FC236}">
                <a16:creationId xmlns:a16="http://schemas.microsoft.com/office/drawing/2014/main" id="{A01784F3-E7E6-4B96-8A87-8BE27A2C0589}"/>
              </a:ext>
            </a:extLst>
          </p:cNvPr>
          <p:cNvSpPr txBox="1"/>
          <p:nvPr/>
        </p:nvSpPr>
        <p:spPr>
          <a:xfrm>
            <a:off x="7738110" y="1653207"/>
            <a:ext cx="3340198" cy="4031873"/>
          </a:xfrm>
          <a:prstGeom prst="wedgeRectCallout">
            <a:avLst>
              <a:gd name="adj1" fmla="val -62792"/>
              <a:gd name="adj2" fmla="val -21512"/>
            </a:avLst>
          </a:prstGeom>
          <a:ln/>
        </p:spPr>
        <p:style>
          <a:lnRef idx="1">
            <a:schemeClr val="accent6"/>
          </a:lnRef>
          <a:fillRef idx="2">
            <a:schemeClr val="accent6"/>
          </a:fillRef>
          <a:effectRef idx="1">
            <a:schemeClr val="accent6"/>
          </a:effectRef>
          <a:fontRef idx="minor">
            <a:schemeClr val="dk1"/>
          </a:fontRef>
        </p:style>
        <p:txBody>
          <a:bodyPr rot="0" spcFirstLastPara="1" vertOverflow="overflow" horzOverflow="overflow" vert="horz" wrap="square" lIns="91440" tIns="182880" rIns="91440" bIns="182880" numCol="1" spcCol="38100" rtlCol="0" anchor="t">
            <a:spAutoFit/>
          </a:bodyPr>
          <a:lstStyle/>
          <a:p>
            <a:r>
              <a:rPr lang="en-US" sz="2200" b="1" dirty="0">
                <a:latin typeface="+mj-lt"/>
              </a:rPr>
              <a:t>ELIMINATE GUESSWORK</a:t>
            </a:r>
          </a:p>
          <a:p>
            <a:endParaRPr lang="en-US" dirty="0"/>
          </a:p>
          <a:p>
            <a:pPr marL="285750" indent="-285750">
              <a:buFont typeface="Wingdings" panose="05000000000000000000" pitchFamily="2" charset="2"/>
              <a:buChar char="Ø"/>
            </a:pPr>
            <a:r>
              <a:rPr lang="en-US" dirty="0"/>
              <a:t>To help with this critical decision, try these online calculators to uncover the most advantageous time to claim Social Security benefits: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Go to </a:t>
            </a:r>
            <a:r>
              <a:rPr lang="en-US" dirty="0">
                <a:hlinkClick r:id="rId2"/>
              </a:rPr>
              <a:t>www.aarp.org</a:t>
            </a:r>
            <a:r>
              <a:rPr lang="en-US" dirty="0"/>
              <a:t> or </a:t>
            </a:r>
            <a:r>
              <a:rPr lang="en-US" dirty="0">
                <a:hlinkClick r:id="rId3"/>
              </a:rPr>
              <a:t>www.financialengines.com</a:t>
            </a:r>
            <a:r>
              <a:rPr lang="en-US" dirty="0"/>
              <a:t> and search for “Social Security calculator.”</a:t>
            </a: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23372023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6C308-5E4E-4963-9334-6636AC55B530}"/>
              </a:ext>
            </a:extLst>
          </p:cNvPr>
          <p:cNvSpPr>
            <a:spLocks noGrp="1"/>
          </p:cNvSpPr>
          <p:nvPr>
            <p:ph type="title"/>
          </p:nvPr>
        </p:nvSpPr>
        <p:spPr>
          <a:xfrm>
            <a:off x="359602" y="283704"/>
            <a:ext cx="10478116" cy="731521"/>
          </a:xfrm>
        </p:spPr>
        <p:txBody>
          <a:bodyPr/>
          <a:lstStyle/>
          <a:p>
            <a:r>
              <a:rPr lang="en-US" sz="4200" dirty="0"/>
              <a:t>Plan for Social Security and Medicare</a:t>
            </a:r>
          </a:p>
        </p:txBody>
      </p:sp>
      <p:sp>
        <p:nvSpPr>
          <p:cNvPr id="3" name="TextBox 2">
            <a:extLst>
              <a:ext uri="{FF2B5EF4-FFF2-40B4-BE49-F238E27FC236}">
                <a16:creationId xmlns:a16="http://schemas.microsoft.com/office/drawing/2014/main" id="{3B3B3F5E-A3E3-4BF6-ACF3-2CAFC6A2DBA8}"/>
              </a:ext>
            </a:extLst>
          </p:cNvPr>
          <p:cNvSpPr txBox="1"/>
          <p:nvPr/>
        </p:nvSpPr>
        <p:spPr>
          <a:xfrm>
            <a:off x="536386" y="1182828"/>
            <a:ext cx="7973907" cy="4293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1200"/>
              </a:spcBef>
              <a:spcAft>
                <a:spcPts val="600"/>
              </a:spcAft>
              <a:buClrTx/>
              <a:buSzTx/>
              <a:buFontTx/>
              <a:buNone/>
              <a:tabLst/>
            </a:pPr>
            <a:r>
              <a:rPr kumimoji="0" lang="en-US" sz="2200" b="1" i="0" u="none" strike="noStrike" cap="none" spc="0" normalizeH="0" baseline="0" dirty="0">
                <a:ln>
                  <a:noFill/>
                </a:ln>
                <a:solidFill>
                  <a:srgbClr val="000000"/>
                </a:solidFill>
                <a:effectLst/>
                <a:uFillTx/>
                <a:latin typeface="+mj-lt"/>
                <a:ea typeface="+mj-ea"/>
                <a:cs typeface="+mj-cs"/>
                <a:sym typeface="Arial"/>
              </a:rPr>
              <a:t>APPLY FOR MEDICARE</a:t>
            </a:r>
          </a:p>
          <a:p>
            <a:pPr marL="0" marR="0" indent="0" algn="l" defTabSz="914400" rtl="0" fontAlgn="auto" latinLnBrk="0" hangingPunct="0">
              <a:lnSpc>
                <a:spcPct val="100000"/>
              </a:lnSpc>
              <a:spcBef>
                <a:spcPts val="1200"/>
              </a:spcBef>
              <a:spcAft>
                <a:spcPts val="600"/>
              </a:spcAft>
              <a:buClrTx/>
              <a:buSzTx/>
              <a:buFontTx/>
              <a:buNone/>
              <a:tabLst/>
            </a:pPr>
            <a:r>
              <a:rPr lang="en-US" sz="2200" b="1" i="1" dirty="0"/>
              <a:t>Part A:</a:t>
            </a:r>
          </a:p>
          <a:p>
            <a:pPr marL="342900" marR="0" indent="-342900" algn="l" defTabSz="914400" rtl="0" fontAlgn="auto" latinLnBrk="0" hangingPunct="0">
              <a:lnSpc>
                <a:spcPct val="100000"/>
              </a:lnSpc>
              <a:spcBef>
                <a:spcPts val="1200"/>
              </a:spcBef>
              <a:spcAft>
                <a:spcPts val="600"/>
              </a:spcAft>
              <a:buClrTx/>
              <a:buSzTx/>
              <a:buFont typeface="Arial" panose="020B0604020202020204" pitchFamily="34" charset="0"/>
              <a:buChar char="•"/>
              <a:tabLst/>
            </a:pPr>
            <a:r>
              <a:rPr lang="en-US" sz="2200" dirty="0"/>
              <a:t>At age 65, it’s time to sign up for Medicare Part A, which covers hospitalization costs.</a:t>
            </a:r>
          </a:p>
          <a:p>
            <a:pPr marL="342900" indent="-342900">
              <a:spcBef>
                <a:spcPts val="1200"/>
              </a:spcBef>
              <a:spcAft>
                <a:spcPts val="600"/>
              </a:spcAft>
              <a:buFont typeface="Arial" panose="020B0604020202020204" pitchFamily="34" charset="0"/>
              <a:buChar char="•"/>
            </a:pPr>
            <a:r>
              <a:rPr lang="en-US" sz="2200" dirty="0"/>
              <a:t>Enroll even if you continue to work and are covered by an employer’s health insurance plan.</a:t>
            </a:r>
          </a:p>
          <a:p>
            <a:pPr marL="342900" indent="-342900">
              <a:spcBef>
                <a:spcPts val="1200"/>
              </a:spcBef>
              <a:spcAft>
                <a:spcPts val="600"/>
              </a:spcAft>
              <a:buFont typeface="Arial" panose="020B0604020202020204" pitchFamily="34" charset="0"/>
              <a:buChar char="•"/>
            </a:pPr>
            <a:r>
              <a:rPr lang="en-US" sz="2200" dirty="0"/>
              <a:t>If you’re already receiving Social Security retirement benefits, you’ll be enrolled automatically.</a:t>
            </a:r>
          </a:p>
          <a:p>
            <a:endParaRPr kumimoji="0" lang="en-US" sz="220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7404762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SECURING YOUR FUTURE PAYCHECK</a:t>
            </a:r>
            <a:br>
              <a:rPr lang="en-US" sz="4000" dirty="0"/>
            </a:br>
            <a:r>
              <a:rPr lang="en-US" sz="1800" dirty="0">
                <a:solidFill>
                  <a:schemeClr val="bg1"/>
                </a:solidFill>
              </a:rPr>
              <a:t>6 STEPS YOU CAN TAKE TODAY</a:t>
            </a:r>
            <a:endParaRPr lang="en-US" sz="4000" dirty="0">
              <a:solidFill>
                <a:schemeClr val="bg1"/>
              </a:solidFill>
            </a:endParaRPr>
          </a:p>
        </p:txBody>
      </p:sp>
    </p:spTree>
    <p:extLst>
      <p:ext uri="{BB962C8B-B14F-4D97-AF65-F5344CB8AC3E}">
        <p14:creationId xmlns:p14="http://schemas.microsoft.com/office/powerpoint/2010/main" val="4924780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6A394E-AA3E-40D1-AFA5-23D327462FA9}"/>
              </a:ext>
            </a:extLst>
          </p:cNvPr>
          <p:cNvSpPr>
            <a:spLocks noGrp="1"/>
          </p:cNvSpPr>
          <p:nvPr>
            <p:ph type="body" sz="quarter" idx="11"/>
          </p:nvPr>
        </p:nvSpPr>
        <p:spPr>
          <a:xfrm>
            <a:off x="469899" y="1278083"/>
            <a:ext cx="8663709" cy="4810990"/>
          </a:xfrm>
        </p:spPr>
        <p:txBody>
          <a:bodyPr/>
          <a:lstStyle/>
          <a:p>
            <a:pPr marL="0" indent="0">
              <a:buNone/>
            </a:pPr>
            <a:r>
              <a:rPr lang="en-US" sz="2200" b="1" dirty="0"/>
              <a:t>APPLY FOR MEDICARE</a:t>
            </a:r>
          </a:p>
          <a:p>
            <a:pPr marL="0" indent="0">
              <a:buNone/>
            </a:pPr>
            <a:r>
              <a:rPr lang="en-US" sz="2200" b="1" i="1" dirty="0"/>
              <a:t>Part B:</a:t>
            </a:r>
          </a:p>
          <a:p>
            <a:r>
              <a:rPr lang="en-US" sz="2100" dirty="0"/>
              <a:t>Retired? Then it’s also time to sign up for Medicare Part B, which covers doctor visits and outpatient services.</a:t>
            </a:r>
          </a:p>
          <a:p>
            <a:r>
              <a:rPr lang="en-US" sz="2100" dirty="0"/>
              <a:t>Part B’s initial enrollment period begins three months before your birthday month and ends three months after it.</a:t>
            </a:r>
          </a:p>
          <a:p>
            <a:r>
              <a:rPr lang="en-US" sz="2100" dirty="0"/>
              <a:t>Missing this seven-month window comes with consequences: </a:t>
            </a:r>
          </a:p>
          <a:p>
            <a:pPr marL="914400" indent="-457200">
              <a:buFont typeface="Courier New" panose="02070309020205020404" pitchFamily="49" charset="0"/>
              <a:buChar char="o"/>
            </a:pPr>
            <a:r>
              <a:rPr lang="en-US" sz="2100" dirty="0"/>
              <a:t>Premiums may go up by 10% for each 12-month period you could have had Part B but didn’t enroll. (Note: The penalty doesn’t apply if you’re still working and have health insurance through your employer).</a:t>
            </a:r>
          </a:p>
          <a:p>
            <a:pPr marL="914400" indent="-457200">
              <a:buFont typeface="Courier New" panose="02070309020205020404" pitchFamily="49" charset="0"/>
              <a:buChar char="o"/>
            </a:pPr>
            <a:r>
              <a:rPr lang="en-US" sz="2100" dirty="0"/>
              <a:t>You’ll have to wait until the next Part B general enrollment period, which runs from January 1 to March 31 each year, to sign up for benefits beginning the following July 1.</a:t>
            </a:r>
          </a:p>
        </p:txBody>
      </p:sp>
      <p:sp>
        <p:nvSpPr>
          <p:cNvPr id="3" name="Title 2">
            <a:extLst>
              <a:ext uri="{FF2B5EF4-FFF2-40B4-BE49-F238E27FC236}">
                <a16:creationId xmlns:a16="http://schemas.microsoft.com/office/drawing/2014/main" id="{3B36A474-B262-4AEC-BA37-DE59EF285B79}"/>
              </a:ext>
            </a:extLst>
          </p:cNvPr>
          <p:cNvSpPr>
            <a:spLocks noGrp="1"/>
          </p:cNvSpPr>
          <p:nvPr>
            <p:ph type="title"/>
          </p:nvPr>
        </p:nvSpPr>
        <p:spPr>
          <a:xfrm>
            <a:off x="359602" y="283704"/>
            <a:ext cx="10571634" cy="731521"/>
          </a:xfrm>
        </p:spPr>
        <p:txBody>
          <a:bodyPr/>
          <a:lstStyle/>
          <a:p>
            <a:r>
              <a:rPr lang="en-US" sz="4200" b="1" dirty="0"/>
              <a:t>Plan for Social Security and Medicare</a:t>
            </a:r>
            <a:endParaRPr lang="en-US" sz="4200" dirty="0"/>
          </a:p>
        </p:txBody>
      </p:sp>
    </p:spTree>
    <p:extLst>
      <p:ext uri="{BB962C8B-B14F-4D97-AF65-F5344CB8AC3E}">
        <p14:creationId xmlns:p14="http://schemas.microsoft.com/office/powerpoint/2010/main" val="112151714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121" y="1200150"/>
            <a:ext cx="4767566" cy="4263389"/>
          </a:xfrm>
          <a:prstGeom prst="rect">
            <a:avLst/>
          </a:prstGeom>
          <a:effectLst/>
        </p:spPr>
      </p:pic>
      <p:sp>
        <p:nvSpPr>
          <p:cNvPr id="4" name="Title 3">
            <a:extLst>
              <a:ext uri="{FF2B5EF4-FFF2-40B4-BE49-F238E27FC236}">
                <a16:creationId xmlns:a16="http://schemas.microsoft.com/office/drawing/2014/main" id="{B2915DAF-C530-4B86-B2CD-5ADBCB61B3C8}"/>
              </a:ext>
            </a:extLst>
          </p:cNvPr>
          <p:cNvSpPr>
            <a:spLocks noGrp="1"/>
          </p:cNvSpPr>
          <p:nvPr>
            <p:ph type="title"/>
          </p:nvPr>
        </p:nvSpPr>
        <p:spPr>
          <a:xfrm>
            <a:off x="359602" y="234605"/>
            <a:ext cx="5723024" cy="731521"/>
          </a:xfrm>
        </p:spPr>
        <p:txBody>
          <a:bodyPr anchor="ctr"/>
          <a:lstStyle/>
          <a:p>
            <a:r>
              <a:rPr lang="en-US" sz="2600" b="1" dirty="0"/>
              <a:t>2 more considerations</a:t>
            </a:r>
          </a:p>
        </p:txBody>
      </p:sp>
      <p:sp>
        <p:nvSpPr>
          <p:cNvPr id="6" name="Text Placeholder 5">
            <a:extLst>
              <a:ext uri="{FF2B5EF4-FFF2-40B4-BE49-F238E27FC236}">
                <a16:creationId xmlns:a16="http://schemas.microsoft.com/office/drawing/2014/main" id="{7403B5DC-2EFF-478F-B822-6788421CBF24}"/>
              </a:ext>
            </a:extLst>
          </p:cNvPr>
          <p:cNvSpPr>
            <a:spLocks noGrp="1"/>
          </p:cNvSpPr>
          <p:nvPr>
            <p:ph type="body" sz="quarter" idx="11"/>
          </p:nvPr>
        </p:nvSpPr>
        <p:spPr>
          <a:xfrm>
            <a:off x="469900" y="1384300"/>
            <a:ext cx="4967384" cy="4337050"/>
          </a:xfrm>
        </p:spPr>
        <p:txBody>
          <a:bodyPr/>
          <a:lstStyle/>
          <a:p>
            <a:pPr>
              <a:lnSpc>
                <a:spcPct val="100000"/>
              </a:lnSpc>
              <a:spcBef>
                <a:spcPts val="1200"/>
              </a:spcBef>
              <a:spcAft>
                <a:spcPts val="600"/>
              </a:spcAft>
            </a:pPr>
            <a:r>
              <a:rPr lang="en-US" sz="2200" dirty="0">
                <a:solidFill>
                  <a:schemeClr val="accent3">
                    <a:lumMod val="50000"/>
                  </a:schemeClr>
                </a:solidFill>
                <a:latin typeface="+mn-lt"/>
              </a:rPr>
              <a:t>Supplemental Medicare policies (often called Medigap insurance) through private insurers may cover deductibles and other holes in your Part A and Part B coverage.</a:t>
            </a:r>
          </a:p>
          <a:p>
            <a:pPr>
              <a:lnSpc>
                <a:spcPct val="100000"/>
              </a:lnSpc>
              <a:spcBef>
                <a:spcPts val="1200"/>
              </a:spcBef>
              <a:spcAft>
                <a:spcPts val="600"/>
              </a:spcAft>
            </a:pPr>
            <a:r>
              <a:rPr lang="en-US" sz="2200" dirty="0">
                <a:solidFill>
                  <a:schemeClr val="accent3">
                    <a:lumMod val="50000"/>
                  </a:schemeClr>
                </a:solidFill>
                <a:latin typeface="+mn-lt"/>
              </a:rPr>
              <a:t>Optional Medicare Part C and Part D coverage is available.</a:t>
            </a:r>
          </a:p>
        </p:txBody>
      </p:sp>
    </p:spTree>
    <p:extLst>
      <p:ext uri="{BB962C8B-B14F-4D97-AF65-F5344CB8AC3E}">
        <p14:creationId xmlns:p14="http://schemas.microsoft.com/office/powerpoint/2010/main" val="377534482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649" y="1536680"/>
            <a:ext cx="5943385" cy="3407540"/>
          </a:xfrm>
          <a:prstGeom prst="rect">
            <a:avLst/>
          </a:prstGeom>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329516" y="1284169"/>
            <a:ext cx="3876724" cy="4659431"/>
          </a:xfrm>
        </p:spPr>
        <p:txBody>
          <a:bodyPr vert="horz" lIns="91440" tIns="45720" rIns="91440" bIns="45720" rtlCol="0">
            <a:noAutofit/>
          </a:bodyPr>
          <a:lstStyle/>
          <a:p>
            <a:pPr marL="0" indent="0">
              <a:lnSpc>
                <a:spcPct val="100000"/>
              </a:lnSpc>
              <a:spcBef>
                <a:spcPts val="1200"/>
              </a:spcBef>
              <a:spcAft>
                <a:spcPts val="600"/>
              </a:spcAft>
              <a:buNone/>
            </a:pPr>
            <a:r>
              <a:rPr lang="en-US" sz="2100" kern="1200" dirty="0">
                <a:solidFill>
                  <a:schemeClr val="accent3">
                    <a:lumMod val="50000"/>
                  </a:schemeClr>
                </a:solidFill>
                <a:latin typeface="+mn-lt"/>
              </a:rPr>
              <a:t>Create a “my Social Security” account at:  </a:t>
            </a:r>
            <a:r>
              <a:rPr lang="en-US" sz="2100" kern="1200" dirty="0">
                <a:solidFill>
                  <a:schemeClr val="accent3">
                    <a:lumMod val="50000"/>
                  </a:schemeClr>
                </a:solidFill>
                <a:latin typeface="+mn-lt"/>
                <a:hlinkClick r:id="rId3"/>
              </a:rPr>
              <a:t>www.ssa.gov/myaccount</a:t>
            </a:r>
            <a:r>
              <a:rPr lang="en-US" sz="2100" kern="1200" dirty="0">
                <a:solidFill>
                  <a:schemeClr val="accent3">
                    <a:lumMod val="50000"/>
                  </a:schemeClr>
                </a:solidFill>
                <a:latin typeface="+mn-lt"/>
              </a:rPr>
              <a:t>. </a:t>
            </a:r>
          </a:p>
          <a:p>
            <a:pPr marL="571500" indent="-342900">
              <a:lnSpc>
                <a:spcPct val="100000"/>
              </a:lnSpc>
              <a:spcBef>
                <a:spcPts val="1200"/>
              </a:spcBef>
              <a:spcAft>
                <a:spcPts val="600"/>
              </a:spcAft>
              <a:buFont typeface="Courier New" panose="02070309020205020404" pitchFamily="49" charset="0"/>
              <a:buChar char="o"/>
            </a:pPr>
            <a:r>
              <a:rPr lang="en-US" sz="2100" kern="1200" dirty="0">
                <a:solidFill>
                  <a:schemeClr val="accent3">
                    <a:lumMod val="50000"/>
                  </a:schemeClr>
                </a:solidFill>
                <a:latin typeface="+mn-lt"/>
              </a:rPr>
              <a:t>Review estimates of future benefits.</a:t>
            </a:r>
          </a:p>
          <a:p>
            <a:pPr marL="571500" indent="-342900">
              <a:lnSpc>
                <a:spcPct val="100000"/>
              </a:lnSpc>
              <a:spcBef>
                <a:spcPts val="1200"/>
              </a:spcBef>
              <a:spcAft>
                <a:spcPts val="600"/>
              </a:spcAft>
              <a:buFont typeface="Courier New" panose="02070309020205020404" pitchFamily="49" charset="0"/>
              <a:buChar char="o"/>
            </a:pPr>
            <a:r>
              <a:rPr lang="en-US" sz="2100" kern="1200" dirty="0">
                <a:solidFill>
                  <a:schemeClr val="accent3">
                    <a:lumMod val="50000"/>
                  </a:schemeClr>
                </a:solidFill>
                <a:latin typeface="+mn-lt"/>
              </a:rPr>
              <a:t>Verify your earnings record.</a:t>
            </a:r>
          </a:p>
          <a:p>
            <a:pPr marL="0" indent="0">
              <a:lnSpc>
                <a:spcPct val="100000"/>
              </a:lnSpc>
              <a:spcBef>
                <a:spcPts val="1200"/>
              </a:spcBef>
              <a:spcAft>
                <a:spcPts val="600"/>
              </a:spcAft>
              <a:buNone/>
            </a:pPr>
            <a:r>
              <a:rPr lang="en-US" sz="2100" kern="1200" dirty="0">
                <a:solidFill>
                  <a:schemeClr val="accent3">
                    <a:lumMod val="50000"/>
                  </a:schemeClr>
                </a:solidFill>
                <a:latin typeface="+mn-lt"/>
              </a:rPr>
              <a:t>Apply for Medicare at: </a:t>
            </a:r>
            <a:r>
              <a:rPr lang="en-US" sz="2100" kern="1200" dirty="0">
                <a:solidFill>
                  <a:schemeClr val="accent3">
                    <a:lumMod val="50000"/>
                  </a:schemeClr>
                </a:solidFill>
                <a:latin typeface="+mn-lt"/>
                <a:hlinkClick r:id="rId4"/>
              </a:rPr>
              <a:t>www.medicare.gov/</a:t>
            </a:r>
            <a:r>
              <a:rPr lang="en-US" sz="2100" kern="1200" dirty="0">
                <a:solidFill>
                  <a:schemeClr val="accent3">
                    <a:lumMod val="50000"/>
                  </a:schemeClr>
                </a:solidFill>
                <a:latin typeface="+mn-lt"/>
              </a:rPr>
              <a:t>.</a:t>
            </a:r>
          </a:p>
          <a:p>
            <a:pPr marL="571500" indent="-342900">
              <a:lnSpc>
                <a:spcPct val="100000"/>
              </a:lnSpc>
              <a:spcBef>
                <a:spcPts val="1200"/>
              </a:spcBef>
              <a:spcAft>
                <a:spcPts val="600"/>
              </a:spcAft>
              <a:buFont typeface="Courier New" panose="02070309020205020404" pitchFamily="49" charset="0"/>
              <a:buChar char="o"/>
            </a:pPr>
            <a:r>
              <a:rPr lang="en-US" sz="2100" kern="1200" dirty="0">
                <a:solidFill>
                  <a:schemeClr val="accent3">
                    <a:lumMod val="50000"/>
                  </a:schemeClr>
                </a:solidFill>
                <a:latin typeface="+mn-lt"/>
              </a:rPr>
              <a:t>Learn about the range of plans offered. </a:t>
            </a:r>
          </a:p>
          <a:p>
            <a:pPr marL="0" indent="0">
              <a:buNone/>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a:t>
            </a:r>
          </a:p>
        </p:txBody>
      </p:sp>
    </p:spTree>
    <p:extLst>
      <p:ext uri="{BB962C8B-B14F-4D97-AF65-F5344CB8AC3E}">
        <p14:creationId xmlns:p14="http://schemas.microsoft.com/office/powerpoint/2010/main" val="260821519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8FD2-1A92-4A08-8D30-4DE1B90A07C2}"/>
              </a:ext>
            </a:extLst>
          </p:cNvPr>
          <p:cNvSpPr>
            <a:spLocks noGrp="1"/>
          </p:cNvSpPr>
          <p:nvPr>
            <p:ph type="title"/>
          </p:nvPr>
        </p:nvSpPr>
        <p:spPr>
          <a:xfrm>
            <a:off x="238991" y="283704"/>
            <a:ext cx="11856027" cy="731521"/>
          </a:xfrm>
        </p:spPr>
        <p:txBody>
          <a:bodyPr/>
          <a:lstStyle/>
          <a:p>
            <a:r>
              <a:rPr lang="en-US" sz="4000" dirty="0"/>
              <a:t>Step 4: Understand pros and cons of annuities</a:t>
            </a:r>
          </a:p>
        </p:txBody>
      </p:sp>
      <p:sp>
        <p:nvSpPr>
          <p:cNvPr id="3" name="TextBox 2">
            <a:extLst>
              <a:ext uri="{FF2B5EF4-FFF2-40B4-BE49-F238E27FC236}">
                <a16:creationId xmlns:a16="http://schemas.microsoft.com/office/drawing/2014/main" id="{E18EC892-2E64-423F-9045-7FE78EFD3D7E}"/>
              </a:ext>
            </a:extLst>
          </p:cNvPr>
          <p:cNvSpPr txBox="1"/>
          <p:nvPr/>
        </p:nvSpPr>
        <p:spPr>
          <a:xfrm>
            <a:off x="360176" y="1298864"/>
            <a:ext cx="8281554" cy="4555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600"/>
              </a:spcBef>
              <a:spcAft>
                <a:spcPts val="600"/>
              </a:spcAft>
              <a:buClrTx/>
              <a:buSzTx/>
              <a:buFontTx/>
              <a:buNone/>
              <a:tabLst/>
            </a:pPr>
            <a:r>
              <a:rPr kumimoji="0" lang="en-US" sz="2200" b="1" i="0" u="none" strike="noStrike" cap="none" spc="0" normalizeH="0" baseline="0" dirty="0">
                <a:ln>
                  <a:noFill/>
                </a:ln>
                <a:solidFill>
                  <a:srgbClr val="000000"/>
                </a:solidFill>
                <a:effectLst/>
                <a:uFillTx/>
                <a:latin typeface="+mj-lt"/>
                <a:ea typeface="+mj-ea"/>
                <a:cs typeface="+mj-cs"/>
                <a:sym typeface="Arial"/>
              </a:rPr>
              <a:t>WHAT ARE ANNUITIES?</a:t>
            </a:r>
          </a:p>
          <a:p>
            <a:pPr marL="342900" marR="0" indent="-342900" algn="l" defTabSz="914400" rtl="0" fontAlgn="auto" latinLnBrk="0" hangingPunct="0">
              <a:lnSpc>
                <a:spcPct val="100000"/>
              </a:lnSpc>
              <a:spcBef>
                <a:spcPts val="600"/>
              </a:spcBef>
              <a:spcAft>
                <a:spcPts val="600"/>
              </a:spcAft>
              <a:buClrTx/>
              <a:buSzTx/>
              <a:buFont typeface="Arial" panose="020B0604020202020204" pitchFamily="34" charset="0"/>
              <a:buChar char="•"/>
              <a:tabLst/>
            </a:pPr>
            <a:r>
              <a:rPr lang="en-US" sz="2200" i="1" dirty="0"/>
              <a:t>Income annuities. </a:t>
            </a:r>
            <a:r>
              <a:rPr kumimoji="0" lang="en-US" sz="2200" i="0" u="none" strike="noStrike" cap="none" spc="0" normalizeH="0" baseline="0" dirty="0">
                <a:ln>
                  <a:noFill/>
                </a:ln>
                <a:solidFill>
                  <a:srgbClr val="000000"/>
                </a:solidFill>
                <a:effectLst/>
                <a:uFillTx/>
                <a:latin typeface="+mj-lt"/>
                <a:ea typeface="+mj-ea"/>
                <a:cs typeface="+mj-cs"/>
                <a:sym typeface="Arial"/>
              </a:rPr>
              <a:t>Work like a DIY pension plan. </a:t>
            </a:r>
            <a:r>
              <a:rPr lang="en-US" sz="2200" dirty="0"/>
              <a:t>You pay an insurance company a lump sum in exchange for a guaranteed “paycheck” either for a set number of years or for the rest of your life.</a:t>
            </a:r>
          </a:p>
          <a:p>
            <a:pPr marL="342900" lvl="8" indent="-342900">
              <a:spcBef>
                <a:spcPts val="600"/>
              </a:spcBef>
              <a:spcAft>
                <a:spcPts val="600"/>
              </a:spcAft>
              <a:buFont typeface="Arial" panose="020B0604020202020204" pitchFamily="34" charset="0"/>
              <a:buChar char="•"/>
            </a:pPr>
            <a:r>
              <a:rPr kumimoji="0" lang="en-US" sz="2200" i="1" u="none" strike="noStrike" cap="none" spc="0" normalizeH="0" baseline="0" dirty="0">
                <a:ln>
                  <a:noFill/>
                </a:ln>
                <a:solidFill>
                  <a:srgbClr val="000000"/>
                </a:solidFill>
                <a:effectLst/>
                <a:uFillTx/>
                <a:ea typeface="+mj-ea"/>
                <a:cs typeface="+mj-cs"/>
                <a:sym typeface="Arial"/>
              </a:rPr>
              <a:t>3 types:</a:t>
            </a:r>
          </a:p>
          <a:p>
            <a:pPr marL="914400" lvl="8" indent="-457200">
              <a:spcBef>
                <a:spcPts val="600"/>
              </a:spcBef>
              <a:spcAft>
                <a:spcPts val="600"/>
              </a:spcAft>
              <a:buFont typeface="Courier New" panose="02070309020205020404" pitchFamily="49" charset="0"/>
              <a:buChar char="o"/>
            </a:pPr>
            <a:r>
              <a:rPr lang="en-US" sz="2200" dirty="0"/>
              <a:t>Immediate annuities: begin receiving distributions right away</a:t>
            </a:r>
          </a:p>
          <a:p>
            <a:pPr marL="914400" lvl="8" indent="-457200">
              <a:spcBef>
                <a:spcPts val="600"/>
              </a:spcBef>
              <a:spcAft>
                <a:spcPts val="600"/>
              </a:spcAft>
              <a:buFont typeface="Courier New" panose="02070309020205020404" pitchFamily="49" charset="0"/>
              <a:buChar char="o"/>
            </a:pPr>
            <a:r>
              <a:rPr lang="en-US" sz="2200" dirty="0"/>
              <a:t>Deferred annuities: delay receipt of distributions </a:t>
            </a:r>
          </a:p>
          <a:p>
            <a:pPr marL="914400" lvl="8" indent="-457200">
              <a:spcBef>
                <a:spcPts val="600"/>
              </a:spcBef>
              <a:spcAft>
                <a:spcPts val="600"/>
              </a:spcAft>
              <a:buFont typeface="Courier New" panose="02070309020205020404" pitchFamily="49" charset="0"/>
              <a:buChar char="o"/>
            </a:pPr>
            <a:r>
              <a:rPr lang="en-US" sz="2200" dirty="0"/>
              <a:t>Variable annuities: a type of deferred product </a:t>
            </a:r>
          </a:p>
          <a:p>
            <a:pPr marL="457200" lvl="8" indent="0">
              <a:spcBef>
                <a:spcPts val="600"/>
              </a:spcBef>
              <a:spcAft>
                <a:spcPts val="600"/>
              </a:spcAft>
            </a:pPr>
            <a:r>
              <a:rPr lang="en-US" sz="2200" i="1" dirty="0"/>
              <a:t>Invested in mutual fund-like accounts, the future income stream varies based on investment performance.</a:t>
            </a:r>
          </a:p>
        </p:txBody>
      </p:sp>
    </p:spTree>
    <p:extLst>
      <p:ext uri="{BB962C8B-B14F-4D97-AF65-F5344CB8AC3E}">
        <p14:creationId xmlns:p14="http://schemas.microsoft.com/office/powerpoint/2010/main" val="75534932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424D10-878B-4A6D-989B-D62DABF234B7}"/>
              </a:ext>
            </a:extLst>
          </p:cNvPr>
          <p:cNvSpPr>
            <a:spLocks noGrp="1"/>
          </p:cNvSpPr>
          <p:nvPr>
            <p:ph type="body" sz="quarter" idx="10"/>
          </p:nvPr>
        </p:nvSpPr>
        <p:spPr>
          <a:xfrm>
            <a:off x="423229" y="1920240"/>
            <a:ext cx="5459412" cy="3267075"/>
          </a:xfrm>
        </p:spPr>
        <p:txBody>
          <a:bodyPr/>
          <a:lstStyle/>
          <a:p>
            <a:pPr marL="0" indent="0">
              <a:lnSpc>
                <a:spcPct val="100000"/>
              </a:lnSpc>
              <a:spcBef>
                <a:spcPts val="1200"/>
              </a:spcBef>
              <a:spcAft>
                <a:spcPts val="600"/>
              </a:spcAft>
              <a:buNone/>
            </a:pPr>
            <a:r>
              <a:rPr lang="en-US" sz="2200" b="1" dirty="0"/>
              <a:t>CONSIDER THE PROS</a:t>
            </a:r>
          </a:p>
          <a:p>
            <a:pPr>
              <a:lnSpc>
                <a:spcPct val="100000"/>
              </a:lnSpc>
              <a:spcBef>
                <a:spcPts val="1200"/>
              </a:spcBef>
              <a:spcAft>
                <a:spcPts val="600"/>
              </a:spcAft>
            </a:pPr>
            <a:r>
              <a:rPr lang="en-US" sz="2100" dirty="0"/>
              <a:t>Provide ongoing, predictable income with steady monthly ‘paychecks.’</a:t>
            </a:r>
          </a:p>
          <a:p>
            <a:pPr>
              <a:lnSpc>
                <a:spcPct val="100000"/>
              </a:lnSpc>
              <a:spcBef>
                <a:spcPts val="1200"/>
              </a:spcBef>
              <a:spcAft>
                <a:spcPts val="600"/>
              </a:spcAft>
            </a:pPr>
            <a:r>
              <a:rPr lang="en-US" sz="2100" dirty="0"/>
              <a:t>Defer taxes on earnings until withdrawal.</a:t>
            </a:r>
          </a:p>
          <a:p>
            <a:pPr>
              <a:lnSpc>
                <a:spcPct val="100000"/>
              </a:lnSpc>
              <a:spcBef>
                <a:spcPts val="1200"/>
              </a:spcBef>
              <a:spcAft>
                <a:spcPts val="600"/>
              </a:spcAft>
            </a:pPr>
            <a:r>
              <a:rPr lang="en-US" sz="2100" dirty="0"/>
              <a:t>Offer peace of mind and less complexity in managing investments during retirement.</a:t>
            </a:r>
          </a:p>
        </p:txBody>
      </p:sp>
      <p:sp>
        <p:nvSpPr>
          <p:cNvPr id="3" name="Text Placeholder 2">
            <a:extLst>
              <a:ext uri="{FF2B5EF4-FFF2-40B4-BE49-F238E27FC236}">
                <a16:creationId xmlns:a16="http://schemas.microsoft.com/office/drawing/2014/main" id="{A57D694D-8E60-4A78-AC08-8F16B3A8C254}"/>
              </a:ext>
            </a:extLst>
          </p:cNvPr>
          <p:cNvSpPr>
            <a:spLocks noGrp="1"/>
          </p:cNvSpPr>
          <p:nvPr>
            <p:ph type="body" sz="quarter" idx="11"/>
          </p:nvPr>
        </p:nvSpPr>
        <p:spPr>
          <a:xfrm>
            <a:off x="6309360" y="1828800"/>
            <a:ext cx="5459412" cy="3885848"/>
          </a:xfrm>
        </p:spPr>
        <p:txBody>
          <a:bodyPr/>
          <a:lstStyle/>
          <a:p>
            <a:pPr marL="0" indent="0">
              <a:lnSpc>
                <a:spcPct val="100000"/>
              </a:lnSpc>
              <a:spcBef>
                <a:spcPts val="1200"/>
              </a:spcBef>
              <a:spcAft>
                <a:spcPts val="600"/>
              </a:spcAft>
              <a:buNone/>
            </a:pPr>
            <a:r>
              <a:rPr lang="en-US" sz="2200" b="1" dirty="0"/>
              <a:t>TAKE NOTE OF THE CONS</a:t>
            </a:r>
          </a:p>
          <a:p>
            <a:pPr>
              <a:lnSpc>
                <a:spcPct val="100000"/>
              </a:lnSpc>
              <a:spcBef>
                <a:spcPts val="600"/>
              </a:spcBef>
              <a:spcAft>
                <a:spcPts val="200"/>
              </a:spcAft>
            </a:pPr>
            <a:r>
              <a:rPr lang="en-US" sz="2100" dirty="0"/>
              <a:t>You’ll pay a sales commission. </a:t>
            </a:r>
          </a:p>
          <a:p>
            <a:pPr>
              <a:lnSpc>
                <a:spcPct val="100000"/>
              </a:lnSpc>
              <a:spcBef>
                <a:spcPts val="600"/>
              </a:spcBef>
              <a:spcAft>
                <a:spcPts val="200"/>
              </a:spcAft>
            </a:pPr>
            <a:r>
              <a:rPr lang="en-US" sz="2100" dirty="0"/>
              <a:t>For variable annuities, you’ll also pay expenses associated with the underlying investments.</a:t>
            </a:r>
          </a:p>
          <a:p>
            <a:pPr>
              <a:lnSpc>
                <a:spcPct val="100000"/>
              </a:lnSpc>
              <a:spcBef>
                <a:spcPts val="600"/>
              </a:spcBef>
              <a:spcAft>
                <a:spcPts val="200"/>
              </a:spcAft>
            </a:pPr>
            <a:r>
              <a:rPr lang="en-US" sz="2100" dirty="0"/>
              <a:t>Immediate annuities are generally irrevocable; deferred annuities levy high surrender fees to ‘unlock’ your money.</a:t>
            </a:r>
          </a:p>
          <a:p>
            <a:pPr>
              <a:lnSpc>
                <a:spcPct val="100000"/>
              </a:lnSpc>
              <a:spcBef>
                <a:spcPts val="600"/>
              </a:spcBef>
              <a:spcAft>
                <a:spcPts val="200"/>
              </a:spcAft>
            </a:pPr>
            <a:r>
              <a:rPr lang="en-US" sz="2100" dirty="0"/>
              <a:t>Variable annuities are a leading source of investor complaints, including cases of fraudulent sales practices.</a:t>
            </a:r>
          </a:p>
          <a:p>
            <a:endParaRPr lang="en-US" sz="2200" dirty="0"/>
          </a:p>
        </p:txBody>
      </p:sp>
      <p:sp>
        <p:nvSpPr>
          <p:cNvPr id="4" name="Title 3">
            <a:extLst>
              <a:ext uri="{FF2B5EF4-FFF2-40B4-BE49-F238E27FC236}">
                <a16:creationId xmlns:a16="http://schemas.microsoft.com/office/drawing/2014/main" id="{69366666-914A-42C5-BC1B-A71684582B52}"/>
              </a:ext>
            </a:extLst>
          </p:cNvPr>
          <p:cNvSpPr>
            <a:spLocks noGrp="1"/>
          </p:cNvSpPr>
          <p:nvPr>
            <p:ph type="title"/>
          </p:nvPr>
        </p:nvSpPr>
        <p:spPr>
          <a:xfrm>
            <a:off x="359601" y="283704"/>
            <a:ext cx="11247044" cy="731521"/>
          </a:xfrm>
        </p:spPr>
        <p:txBody>
          <a:bodyPr/>
          <a:lstStyle/>
          <a:p>
            <a:r>
              <a:rPr lang="en-US" sz="4200" b="1" dirty="0"/>
              <a:t>Understand pros and cons of annuities</a:t>
            </a:r>
            <a:endParaRPr lang="en-US" sz="4200" dirty="0"/>
          </a:p>
        </p:txBody>
      </p:sp>
    </p:spTree>
    <p:extLst>
      <p:ext uri="{BB962C8B-B14F-4D97-AF65-F5344CB8AC3E}">
        <p14:creationId xmlns:p14="http://schemas.microsoft.com/office/powerpoint/2010/main" val="37232499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670" y="1380668"/>
            <a:ext cx="6156079" cy="3755051"/>
          </a:xfrm>
          <a:prstGeom prst="rect">
            <a:avLst/>
          </a:prstGeom>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329516" y="1387039"/>
            <a:ext cx="4007788" cy="4659431"/>
          </a:xfrm>
        </p:spPr>
        <p:txBody>
          <a:bodyPr vert="horz" lIns="91440" tIns="45720" rIns="91440" bIns="45720" rtlCol="0">
            <a:noAutofit/>
          </a:bodyPr>
          <a:lstStyle/>
          <a:p>
            <a:pPr marL="0" indent="0">
              <a:spcBef>
                <a:spcPts val="1200"/>
              </a:spcBef>
              <a:spcAft>
                <a:spcPts val="1200"/>
              </a:spcAft>
              <a:buNone/>
            </a:pPr>
            <a:r>
              <a:rPr lang="en-US" sz="2000" kern="1200" dirty="0">
                <a:solidFill>
                  <a:schemeClr val="accent3">
                    <a:lumMod val="50000"/>
                  </a:schemeClr>
                </a:solidFill>
                <a:latin typeface="+mn-lt"/>
              </a:rPr>
              <a:t>Learn much more about the risks and benefits of annuities with the resource, </a:t>
            </a:r>
            <a:r>
              <a:rPr lang="en-US" sz="2000" i="1" kern="1200" dirty="0">
                <a:solidFill>
                  <a:schemeClr val="accent3">
                    <a:lumMod val="50000"/>
                  </a:schemeClr>
                </a:solidFill>
                <a:latin typeface="+mn-lt"/>
              </a:rPr>
              <a:t>What Are Annuities? </a:t>
            </a:r>
          </a:p>
          <a:p>
            <a:pPr marL="0" indent="0">
              <a:spcBef>
                <a:spcPts val="1200"/>
              </a:spcBef>
              <a:spcAft>
                <a:spcPts val="1200"/>
              </a:spcAft>
              <a:buNone/>
            </a:pPr>
            <a:r>
              <a:rPr lang="en-US" sz="2000" kern="1200" dirty="0">
                <a:solidFill>
                  <a:schemeClr val="accent3">
                    <a:lumMod val="50000"/>
                  </a:schemeClr>
                </a:solidFill>
                <a:latin typeface="+mn-lt"/>
              </a:rPr>
              <a:t>Available from the U.S. Securities and Exchange Commission at: </a:t>
            </a:r>
          </a:p>
          <a:p>
            <a:pPr>
              <a:spcBef>
                <a:spcPts val="1200"/>
              </a:spcBef>
              <a:spcAft>
                <a:spcPts val="1200"/>
              </a:spcAft>
            </a:pPr>
            <a:r>
              <a:rPr lang="en-US" sz="2000" kern="1200" dirty="0">
                <a:solidFill>
                  <a:schemeClr val="accent3">
                    <a:lumMod val="50000"/>
                  </a:schemeClr>
                </a:solidFill>
                <a:latin typeface="+mn-lt"/>
                <a:hlinkClick r:id="rId3"/>
              </a:rPr>
              <a:t>www.investor.gov/introduction-investing/basics/investment-products/annuities</a:t>
            </a:r>
            <a:endParaRPr lang="en-US" sz="2000" kern="1200" dirty="0">
              <a:solidFill>
                <a:schemeClr val="accent3">
                  <a:lumMod val="50000"/>
                </a:schemeClr>
              </a:solidFill>
              <a:latin typeface="+mn-lt"/>
            </a:endParaRPr>
          </a:p>
          <a:p>
            <a:pPr marL="0" indent="0">
              <a:buNone/>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a:t>
            </a:r>
          </a:p>
        </p:txBody>
      </p:sp>
    </p:spTree>
    <p:extLst>
      <p:ext uri="{BB962C8B-B14F-4D97-AF65-F5344CB8AC3E}">
        <p14:creationId xmlns:p14="http://schemas.microsoft.com/office/powerpoint/2010/main" val="369015401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F3D7-21CB-446E-B68F-5C5E3FD76194}"/>
              </a:ext>
            </a:extLst>
          </p:cNvPr>
          <p:cNvSpPr>
            <a:spLocks noGrp="1"/>
          </p:cNvSpPr>
          <p:nvPr>
            <p:ph type="title"/>
          </p:nvPr>
        </p:nvSpPr>
        <p:spPr>
          <a:xfrm>
            <a:off x="359601" y="283704"/>
            <a:ext cx="11662681" cy="731521"/>
          </a:xfrm>
        </p:spPr>
        <p:txBody>
          <a:bodyPr/>
          <a:lstStyle/>
          <a:p>
            <a:r>
              <a:rPr lang="en-US" sz="4000" dirty="0"/>
              <a:t>Step 5: Get more value from your home equity</a:t>
            </a:r>
          </a:p>
        </p:txBody>
      </p:sp>
      <p:sp>
        <p:nvSpPr>
          <p:cNvPr id="5" name="TextBox 4">
            <a:extLst>
              <a:ext uri="{FF2B5EF4-FFF2-40B4-BE49-F238E27FC236}">
                <a16:creationId xmlns:a16="http://schemas.microsoft.com/office/drawing/2014/main" id="{72EE6A08-4B75-4B77-BFD5-3EFE05CCA40D}"/>
              </a:ext>
            </a:extLst>
          </p:cNvPr>
          <p:cNvSpPr txBox="1"/>
          <p:nvPr/>
        </p:nvSpPr>
        <p:spPr>
          <a:xfrm>
            <a:off x="452697" y="1381991"/>
            <a:ext cx="7776903" cy="45858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1200"/>
              </a:spcBef>
              <a:spcAft>
                <a:spcPts val="1200"/>
              </a:spcAft>
              <a:buClrTx/>
              <a:buSzTx/>
              <a:buFont typeface="Arial" panose="020B0604020202020204" pitchFamily="34" charset="0"/>
              <a:buChar char="•"/>
              <a:tabLst/>
            </a:pPr>
            <a:r>
              <a:rPr kumimoji="0" lang="en-US" sz="2200" b="0" i="0" u="none" strike="noStrike" cap="none" spc="0" normalizeH="0" baseline="0" dirty="0">
                <a:ln>
                  <a:noFill/>
                </a:ln>
                <a:solidFill>
                  <a:srgbClr val="000000"/>
                </a:solidFill>
                <a:effectLst/>
                <a:uFillTx/>
                <a:latin typeface="+mj-lt"/>
                <a:ea typeface="+mj-ea"/>
                <a:cs typeface="+mj-cs"/>
                <a:sym typeface="Arial"/>
              </a:rPr>
              <a:t>Your home may be your biggest source of wealth.</a:t>
            </a:r>
          </a:p>
          <a:p>
            <a:pPr marL="285750" marR="0" indent="-285750" algn="l" defTabSz="914400" rtl="0" fontAlgn="auto" latinLnBrk="0" hangingPunct="0">
              <a:lnSpc>
                <a:spcPct val="100000"/>
              </a:lnSpc>
              <a:spcBef>
                <a:spcPts val="1200"/>
              </a:spcBef>
              <a:spcAft>
                <a:spcPts val="1200"/>
              </a:spcAft>
              <a:buClrTx/>
              <a:buSzTx/>
              <a:buFont typeface="Arial" panose="020B0604020202020204" pitchFamily="34" charset="0"/>
              <a:buChar char="•"/>
              <a:tabLst/>
            </a:pPr>
            <a:r>
              <a:rPr lang="en-US" sz="2200" dirty="0"/>
              <a:t>Tapping into that equity can help fill in retirement-savings gaps.</a:t>
            </a:r>
          </a:p>
          <a:p>
            <a:pPr marL="285750" marR="0" indent="-285750" algn="l" defTabSz="914400" rtl="0" fontAlgn="auto" latinLnBrk="0" hangingPunct="0">
              <a:lnSpc>
                <a:spcPct val="100000"/>
              </a:lnSpc>
              <a:spcBef>
                <a:spcPts val="1200"/>
              </a:spcBef>
              <a:spcAft>
                <a:spcPts val="1200"/>
              </a:spcAft>
              <a:buClrTx/>
              <a:buSzTx/>
              <a:buFont typeface="Arial" panose="020B0604020202020204" pitchFamily="34" charset="0"/>
              <a:buChar char="•"/>
              <a:tabLst/>
            </a:pPr>
            <a:r>
              <a:rPr lang="en-US" sz="2200" dirty="0"/>
              <a:t>Consider </a:t>
            </a:r>
            <a:r>
              <a:rPr lang="en-US" sz="2200" b="1" dirty="0"/>
              <a:t>3 ways to capitalize </a:t>
            </a:r>
            <a:r>
              <a:rPr lang="en-US" sz="2200" dirty="0"/>
              <a:t>on your home’s value:</a:t>
            </a:r>
          </a:p>
          <a:p>
            <a:pPr marL="914400" lvl="2" indent="-457200">
              <a:spcBef>
                <a:spcPts val="1200"/>
              </a:spcBef>
              <a:spcAft>
                <a:spcPts val="1200"/>
              </a:spcAft>
              <a:buFont typeface="Courier New" panose="02070309020205020404" pitchFamily="49" charset="0"/>
              <a:buChar char="o"/>
            </a:pPr>
            <a:r>
              <a:rPr lang="en-US" sz="2200" dirty="0"/>
              <a:t>Downsize to smaller digs and sell the home at a gain.</a:t>
            </a:r>
          </a:p>
          <a:p>
            <a:pPr marL="914400" lvl="2" indent="-457200">
              <a:spcBef>
                <a:spcPts val="1200"/>
              </a:spcBef>
              <a:spcAft>
                <a:spcPts val="1200"/>
              </a:spcAft>
              <a:buFont typeface="Courier New" panose="02070309020205020404" pitchFamily="49" charset="0"/>
              <a:buChar char="o"/>
            </a:pPr>
            <a:r>
              <a:rPr lang="en-US" sz="2200" dirty="0"/>
              <a:t>Share an empty nest with friends or relatives for supplemental income.</a:t>
            </a:r>
          </a:p>
          <a:p>
            <a:pPr marL="914400" lvl="2" indent="-457200">
              <a:spcBef>
                <a:spcPts val="1200"/>
              </a:spcBef>
              <a:spcAft>
                <a:spcPts val="1200"/>
              </a:spcAft>
              <a:buFont typeface="Courier New" panose="02070309020205020404" pitchFamily="49" charset="0"/>
              <a:buChar char="o"/>
            </a:pPr>
            <a:r>
              <a:rPr lang="en-US" sz="2200" dirty="0"/>
              <a:t>Draw money from the house through a reverse mortgage.</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7692289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32158F-2A84-424B-A3B6-C0451D9220D5}"/>
              </a:ext>
            </a:extLst>
          </p:cNvPr>
          <p:cNvSpPr>
            <a:spLocks noGrp="1"/>
          </p:cNvSpPr>
          <p:nvPr>
            <p:ph type="body" sz="quarter" idx="11"/>
          </p:nvPr>
        </p:nvSpPr>
        <p:spPr>
          <a:xfrm>
            <a:off x="469900" y="1510030"/>
            <a:ext cx="7645400" cy="4337050"/>
          </a:xfrm>
        </p:spPr>
        <p:txBody>
          <a:bodyPr/>
          <a:lstStyle/>
          <a:p>
            <a:pPr marL="0" indent="0">
              <a:lnSpc>
                <a:spcPct val="100000"/>
              </a:lnSpc>
              <a:spcBef>
                <a:spcPts val="1200"/>
              </a:spcBef>
              <a:spcAft>
                <a:spcPts val="1200"/>
              </a:spcAft>
              <a:buNone/>
            </a:pPr>
            <a:r>
              <a:rPr lang="en-US" sz="2200" b="1" dirty="0"/>
              <a:t>DOWNSIZING</a:t>
            </a:r>
          </a:p>
          <a:p>
            <a:pPr>
              <a:lnSpc>
                <a:spcPct val="100000"/>
              </a:lnSpc>
              <a:spcBef>
                <a:spcPts val="1200"/>
              </a:spcBef>
              <a:spcAft>
                <a:spcPts val="1200"/>
              </a:spcAft>
            </a:pPr>
            <a:r>
              <a:rPr lang="en-US" sz="2200" dirty="0"/>
              <a:t>You might realize a considerable price appreciation gain.</a:t>
            </a:r>
          </a:p>
          <a:p>
            <a:pPr>
              <a:lnSpc>
                <a:spcPct val="100000"/>
              </a:lnSpc>
              <a:spcBef>
                <a:spcPts val="1200"/>
              </a:spcBef>
              <a:spcAft>
                <a:spcPts val="1200"/>
              </a:spcAft>
            </a:pPr>
            <a:r>
              <a:rPr lang="en-US" sz="2200" dirty="0"/>
              <a:t>A smaller home also means lower property taxes, insurance, upkeep, and utilities. </a:t>
            </a:r>
          </a:p>
          <a:p>
            <a:pPr>
              <a:lnSpc>
                <a:spcPct val="100000"/>
              </a:lnSpc>
              <a:spcBef>
                <a:spcPts val="1200"/>
              </a:spcBef>
              <a:spcAft>
                <a:spcPts val="1200"/>
              </a:spcAft>
            </a:pPr>
            <a:r>
              <a:rPr lang="en-US" sz="2200" dirty="0"/>
              <a:t>Such a move frees up extra money for retirement, which can be used to cover expenses or to bolster savings.</a:t>
            </a:r>
          </a:p>
          <a:p>
            <a:pPr marL="0" indent="0">
              <a:buNone/>
            </a:pPr>
            <a:endParaRPr lang="en-US" dirty="0"/>
          </a:p>
        </p:txBody>
      </p:sp>
      <p:sp>
        <p:nvSpPr>
          <p:cNvPr id="3" name="Title 2">
            <a:extLst>
              <a:ext uri="{FF2B5EF4-FFF2-40B4-BE49-F238E27FC236}">
                <a16:creationId xmlns:a16="http://schemas.microsoft.com/office/drawing/2014/main" id="{009962FA-29C1-4F2C-B75E-94093AFC993B}"/>
              </a:ext>
            </a:extLst>
          </p:cNvPr>
          <p:cNvSpPr>
            <a:spLocks noGrp="1"/>
          </p:cNvSpPr>
          <p:nvPr>
            <p:ph type="title"/>
          </p:nvPr>
        </p:nvSpPr>
        <p:spPr>
          <a:xfrm>
            <a:off x="359601" y="283704"/>
            <a:ext cx="10509289" cy="731521"/>
          </a:xfrm>
        </p:spPr>
        <p:txBody>
          <a:bodyPr/>
          <a:lstStyle/>
          <a:p>
            <a:r>
              <a:rPr lang="en-US" sz="4200" b="1" dirty="0"/>
              <a:t>Get more value from your home equity</a:t>
            </a:r>
            <a:endParaRPr lang="en-US" sz="4200" dirty="0"/>
          </a:p>
        </p:txBody>
      </p:sp>
    </p:spTree>
    <p:extLst>
      <p:ext uri="{BB962C8B-B14F-4D97-AF65-F5344CB8AC3E}">
        <p14:creationId xmlns:p14="http://schemas.microsoft.com/office/powerpoint/2010/main" val="242889210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32158F-2A84-424B-A3B6-C0451D9220D5}"/>
              </a:ext>
            </a:extLst>
          </p:cNvPr>
          <p:cNvSpPr>
            <a:spLocks noGrp="1"/>
          </p:cNvSpPr>
          <p:nvPr>
            <p:ph type="body" sz="quarter" idx="11"/>
          </p:nvPr>
        </p:nvSpPr>
        <p:spPr>
          <a:xfrm>
            <a:off x="469900" y="1384300"/>
            <a:ext cx="7496810" cy="4337050"/>
          </a:xfrm>
        </p:spPr>
        <p:txBody>
          <a:bodyPr/>
          <a:lstStyle/>
          <a:p>
            <a:pPr marL="0" indent="0">
              <a:lnSpc>
                <a:spcPct val="100000"/>
              </a:lnSpc>
              <a:spcBef>
                <a:spcPts val="1200"/>
              </a:spcBef>
              <a:spcAft>
                <a:spcPts val="1200"/>
              </a:spcAft>
              <a:buFont typeface="Arial"/>
              <a:buNone/>
            </a:pPr>
            <a:r>
              <a:rPr lang="en-US" sz="2200" b="1" dirty="0"/>
              <a:t>SHARING</a:t>
            </a:r>
          </a:p>
          <a:p>
            <a:pPr>
              <a:lnSpc>
                <a:spcPct val="100000"/>
              </a:lnSpc>
              <a:spcBef>
                <a:spcPts val="1200"/>
              </a:spcBef>
              <a:spcAft>
                <a:spcPts val="1200"/>
              </a:spcAft>
            </a:pPr>
            <a:r>
              <a:rPr lang="en-US" sz="2200" dirty="0"/>
              <a:t>Communal living is making a comeback in the form of home sharing.</a:t>
            </a:r>
          </a:p>
          <a:p>
            <a:pPr>
              <a:lnSpc>
                <a:spcPct val="100000"/>
              </a:lnSpc>
              <a:spcBef>
                <a:spcPts val="1200"/>
              </a:spcBef>
              <a:spcAft>
                <a:spcPts val="1200"/>
              </a:spcAft>
            </a:pPr>
            <a:r>
              <a:rPr lang="en-US" sz="2200" dirty="0"/>
              <a:t>Under carefully outlined and agreed-upon expectations, shared housing could provide you with greater supplemental income than if you lived alone.</a:t>
            </a:r>
          </a:p>
          <a:p>
            <a:pPr>
              <a:lnSpc>
                <a:spcPct val="100000"/>
              </a:lnSpc>
              <a:spcBef>
                <a:spcPts val="1200"/>
              </a:spcBef>
              <a:spcAft>
                <a:spcPts val="1200"/>
              </a:spcAft>
            </a:pPr>
            <a:r>
              <a:rPr lang="en-US" sz="2200" dirty="0"/>
              <a:t>Added benefits include social companionship, security, and mutual support.</a:t>
            </a:r>
          </a:p>
          <a:p>
            <a:pPr marL="0" indent="0">
              <a:buNone/>
            </a:pPr>
            <a:endParaRPr lang="en-US" dirty="0"/>
          </a:p>
        </p:txBody>
      </p:sp>
      <p:sp>
        <p:nvSpPr>
          <p:cNvPr id="3" name="Title 2">
            <a:extLst>
              <a:ext uri="{FF2B5EF4-FFF2-40B4-BE49-F238E27FC236}">
                <a16:creationId xmlns:a16="http://schemas.microsoft.com/office/drawing/2014/main" id="{009962FA-29C1-4F2C-B75E-94093AFC993B}"/>
              </a:ext>
            </a:extLst>
          </p:cNvPr>
          <p:cNvSpPr>
            <a:spLocks noGrp="1"/>
          </p:cNvSpPr>
          <p:nvPr>
            <p:ph type="title"/>
          </p:nvPr>
        </p:nvSpPr>
        <p:spPr>
          <a:xfrm>
            <a:off x="359601" y="283704"/>
            <a:ext cx="10509289" cy="731521"/>
          </a:xfrm>
        </p:spPr>
        <p:txBody>
          <a:bodyPr/>
          <a:lstStyle/>
          <a:p>
            <a:r>
              <a:rPr lang="en-US" sz="4200" b="1" dirty="0"/>
              <a:t>Get more value from your home equity</a:t>
            </a:r>
            <a:endParaRPr lang="en-US" sz="4200" dirty="0"/>
          </a:p>
        </p:txBody>
      </p:sp>
    </p:spTree>
    <p:extLst>
      <p:ext uri="{BB962C8B-B14F-4D97-AF65-F5344CB8AC3E}">
        <p14:creationId xmlns:p14="http://schemas.microsoft.com/office/powerpoint/2010/main" val="158797319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32158F-2A84-424B-A3B6-C0451D9220D5}"/>
              </a:ext>
            </a:extLst>
          </p:cNvPr>
          <p:cNvSpPr>
            <a:spLocks noGrp="1"/>
          </p:cNvSpPr>
          <p:nvPr>
            <p:ph type="body" sz="quarter" idx="11"/>
          </p:nvPr>
        </p:nvSpPr>
        <p:spPr>
          <a:xfrm>
            <a:off x="469900" y="1374140"/>
            <a:ext cx="8148320" cy="4685030"/>
          </a:xfrm>
        </p:spPr>
        <p:txBody>
          <a:bodyPr/>
          <a:lstStyle/>
          <a:p>
            <a:pPr marL="0" indent="0">
              <a:lnSpc>
                <a:spcPct val="100000"/>
              </a:lnSpc>
              <a:spcBef>
                <a:spcPts val="1200"/>
              </a:spcBef>
              <a:spcAft>
                <a:spcPts val="600"/>
              </a:spcAft>
              <a:buNone/>
            </a:pPr>
            <a:r>
              <a:rPr lang="en-US" sz="2200" b="1" dirty="0"/>
              <a:t>REVERSE MORTGAGES</a:t>
            </a:r>
          </a:p>
          <a:p>
            <a:pPr>
              <a:lnSpc>
                <a:spcPct val="100000"/>
              </a:lnSpc>
              <a:spcBef>
                <a:spcPts val="1200"/>
              </a:spcBef>
              <a:spcAft>
                <a:spcPts val="600"/>
              </a:spcAft>
            </a:pPr>
            <a:r>
              <a:rPr lang="en-US" sz="2200" dirty="0"/>
              <a:t>Available to homeowners age 62 and over.</a:t>
            </a:r>
          </a:p>
          <a:p>
            <a:pPr>
              <a:lnSpc>
                <a:spcPct val="100000"/>
              </a:lnSpc>
              <a:spcBef>
                <a:spcPts val="1200"/>
              </a:spcBef>
              <a:spcAft>
                <a:spcPts val="600"/>
              </a:spcAft>
            </a:pPr>
            <a:r>
              <a:rPr lang="en-US" sz="2200" dirty="0"/>
              <a:t>Formally known as home equity conversion mortgages, or HECMs, they are federally insured.</a:t>
            </a:r>
          </a:p>
          <a:p>
            <a:pPr>
              <a:lnSpc>
                <a:spcPct val="100000"/>
              </a:lnSpc>
              <a:spcBef>
                <a:spcPts val="1200"/>
              </a:spcBef>
              <a:spcAft>
                <a:spcPts val="600"/>
              </a:spcAft>
            </a:pPr>
            <a:r>
              <a:rPr lang="en-US" sz="2200" dirty="0"/>
              <a:t>You borrow against the equity in your home, but don’t have to repay the loan or the interest on it until you leave the house. </a:t>
            </a:r>
          </a:p>
          <a:p>
            <a:pPr>
              <a:lnSpc>
                <a:spcPct val="100000"/>
              </a:lnSpc>
              <a:spcBef>
                <a:spcPts val="1200"/>
              </a:spcBef>
              <a:spcAft>
                <a:spcPts val="600"/>
              </a:spcAft>
            </a:pPr>
            <a:r>
              <a:rPr lang="en-US" sz="2200" dirty="0"/>
              <a:t>Typically set up either as a line of credit, fixed monthly payments, or a combination of the two.</a:t>
            </a:r>
          </a:p>
          <a:p>
            <a:pPr>
              <a:lnSpc>
                <a:spcPct val="100000"/>
              </a:lnSpc>
              <a:spcBef>
                <a:spcPts val="1200"/>
              </a:spcBef>
              <a:spcAft>
                <a:spcPts val="600"/>
              </a:spcAft>
            </a:pPr>
            <a:r>
              <a:rPr lang="en-US" sz="2200" dirty="0"/>
              <a:t>Accessible yet complex products, so understanding the benefits and drawbacks is essential. </a:t>
            </a:r>
            <a:endParaRPr lang="en-US" dirty="0"/>
          </a:p>
        </p:txBody>
      </p:sp>
      <p:sp>
        <p:nvSpPr>
          <p:cNvPr id="3" name="Title 2">
            <a:extLst>
              <a:ext uri="{FF2B5EF4-FFF2-40B4-BE49-F238E27FC236}">
                <a16:creationId xmlns:a16="http://schemas.microsoft.com/office/drawing/2014/main" id="{009962FA-29C1-4F2C-B75E-94093AFC993B}"/>
              </a:ext>
            </a:extLst>
          </p:cNvPr>
          <p:cNvSpPr>
            <a:spLocks noGrp="1"/>
          </p:cNvSpPr>
          <p:nvPr>
            <p:ph type="title"/>
          </p:nvPr>
        </p:nvSpPr>
        <p:spPr>
          <a:xfrm>
            <a:off x="359601" y="283704"/>
            <a:ext cx="10509289" cy="731521"/>
          </a:xfrm>
        </p:spPr>
        <p:txBody>
          <a:bodyPr/>
          <a:lstStyle/>
          <a:p>
            <a:r>
              <a:rPr lang="en-US" sz="4200" b="1" dirty="0"/>
              <a:t>Get more value from your home equity</a:t>
            </a:r>
            <a:endParaRPr lang="en-US" sz="4200" dirty="0"/>
          </a:p>
        </p:txBody>
      </p:sp>
    </p:spTree>
    <p:extLst>
      <p:ext uri="{BB962C8B-B14F-4D97-AF65-F5344CB8AC3E}">
        <p14:creationId xmlns:p14="http://schemas.microsoft.com/office/powerpoint/2010/main" val="16055188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D073-2E17-48DA-99D9-BB695F4128F9}"/>
              </a:ext>
            </a:extLst>
          </p:cNvPr>
          <p:cNvSpPr>
            <a:spLocks noGrp="1"/>
          </p:cNvSpPr>
          <p:nvPr>
            <p:ph type="title"/>
          </p:nvPr>
        </p:nvSpPr>
        <p:spPr>
          <a:xfrm>
            <a:off x="359601" y="283704"/>
            <a:ext cx="8059780" cy="731521"/>
          </a:xfrm>
        </p:spPr>
        <p:txBody>
          <a:bodyPr/>
          <a:lstStyle/>
          <a:p>
            <a:r>
              <a:rPr lang="en-US" dirty="0"/>
              <a:t>The </a:t>
            </a:r>
            <a:r>
              <a:rPr lang="en-US" i="1" dirty="0"/>
              <a:t>When I’m 65</a:t>
            </a:r>
            <a:r>
              <a:rPr lang="en-US" dirty="0"/>
              <a:t> program</a:t>
            </a:r>
          </a:p>
        </p:txBody>
      </p:sp>
      <p:sp>
        <p:nvSpPr>
          <p:cNvPr id="3" name="TextBox 2">
            <a:extLst>
              <a:ext uri="{FF2B5EF4-FFF2-40B4-BE49-F238E27FC236}">
                <a16:creationId xmlns:a16="http://schemas.microsoft.com/office/drawing/2014/main" id="{A86A0EC3-5E69-475E-8415-4A4D43CF1A46}"/>
              </a:ext>
            </a:extLst>
          </p:cNvPr>
          <p:cNvSpPr txBox="1"/>
          <p:nvPr/>
        </p:nvSpPr>
        <p:spPr>
          <a:xfrm rot="10800000" flipH="1" flipV="1">
            <a:off x="442368" y="981755"/>
            <a:ext cx="8503328" cy="5186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600"/>
              </a:spcBef>
            </a:pPr>
            <a:r>
              <a:rPr lang="en-US" sz="2200" b="1" cap="all" dirty="0"/>
              <a:t>How we live &amp; thrive in retirement is changing dramatically</a:t>
            </a:r>
          </a:p>
          <a:p>
            <a:pPr marL="342900" lvl="0" indent="-342900">
              <a:spcBef>
                <a:spcPts val="1200"/>
              </a:spcBef>
              <a:buFont typeface="Arial" panose="020B0604020202020204" pitchFamily="34" charset="0"/>
              <a:buChar char="•"/>
            </a:pPr>
            <a:r>
              <a:rPr lang="en-US" sz="2000" dirty="0"/>
              <a:t>The </a:t>
            </a:r>
            <a:r>
              <a:rPr lang="en-US" sz="2000" b="1" i="1" dirty="0"/>
              <a:t>When I’m 65</a:t>
            </a:r>
            <a:r>
              <a:rPr lang="en-US" sz="2000" dirty="0"/>
              <a:t> program is a national public television documentary and a multi-year community engagement program.</a:t>
            </a:r>
          </a:p>
          <a:p>
            <a:pPr marL="342900" indent="-342900">
              <a:spcBef>
                <a:spcPts val="1200"/>
              </a:spcBef>
              <a:buFont typeface="Arial" panose="020B0604020202020204" pitchFamily="34" charset="0"/>
              <a:buChar char="•"/>
            </a:pPr>
            <a:r>
              <a:rPr lang="en-US" sz="2000" dirty="0"/>
              <a:t>The </a:t>
            </a:r>
            <a:r>
              <a:rPr lang="en-US" sz="2000" b="1" i="1" dirty="0"/>
              <a:t>When I’m 65</a:t>
            </a:r>
            <a:r>
              <a:rPr lang="en-US" sz="2000" dirty="0"/>
              <a:t> documentary explores:	</a:t>
            </a:r>
          </a:p>
          <a:p>
            <a:pPr marL="731520" lvl="5" indent="-365760">
              <a:spcBef>
                <a:spcPts val="1200"/>
              </a:spcBef>
              <a:buFont typeface="Courier New" panose="02070309020205020404" pitchFamily="49" charset="0"/>
              <a:buChar char="o"/>
            </a:pPr>
            <a:r>
              <a:rPr lang="en-US" dirty="0"/>
              <a:t>Multi-generational approaches to retirement</a:t>
            </a:r>
          </a:p>
          <a:p>
            <a:pPr marL="731520" lvl="3" indent="-365760">
              <a:spcBef>
                <a:spcPts val="1200"/>
              </a:spcBef>
              <a:buFont typeface="Courier New" panose="02070309020205020404" pitchFamily="49" charset="0"/>
              <a:buChar char="o"/>
            </a:pPr>
            <a:r>
              <a:rPr lang="en-US" dirty="0"/>
              <a:t>Changing attitudes toward work, debt, housing, and financial fraud</a:t>
            </a:r>
          </a:p>
          <a:p>
            <a:pPr marL="731520" lvl="3" indent="-365760">
              <a:spcBef>
                <a:spcPts val="1200"/>
              </a:spcBef>
              <a:buFont typeface="Courier New" panose="02070309020205020404" pitchFamily="49" charset="0"/>
              <a:buChar char="o"/>
            </a:pPr>
            <a:r>
              <a:rPr lang="en-US" dirty="0"/>
              <a:t>Financial choices Americans of all ages must make to plan for a financially      secure future</a:t>
            </a:r>
          </a:p>
          <a:p>
            <a:pPr marL="342900" indent="-342900">
              <a:spcBef>
                <a:spcPts val="1200"/>
              </a:spcBef>
              <a:buFont typeface="Arial" panose="020B0604020202020204" pitchFamily="34" charset="0"/>
              <a:buChar char="•"/>
            </a:pPr>
            <a:r>
              <a:rPr lang="en-US" sz="2000" dirty="0"/>
              <a:t>The </a:t>
            </a:r>
            <a:r>
              <a:rPr lang="en-US" sz="2000" b="1" i="1" dirty="0"/>
              <a:t>When I’m 65 </a:t>
            </a:r>
            <a:r>
              <a:rPr lang="en-US" sz="2000" dirty="0"/>
              <a:t>community engagement program uses screenings of the documentary, engagement videos, booklets, in-person training, and other resources to stimulate discussions and online activity to help individuals and families prepare for a financially secure retirement.</a:t>
            </a:r>
          </a:p>
          <a:p>
            <a:pPr marL="342900" indent="-342900">
              <a:spcBef>
                <a:spcPts val="1200"/>
              </a:spcBef>
              <a:buFont typeface="Arial" panose="020B0604020202020204" pitchFamily="34" charset="0"/>
              <a:buChar char="•"/>
            </a:pPr>
            <a:r>
              <a:rPr lang="en-US" sz="2000" dirty="0">
                <a:hlinkClick r:id="rId2"/>
              </a:rPr>
              <a:t>www.wi65.org</a:t>
            </a:r>
            <a:r>
              <a:rPr lang="en-US" sz="2000" dirty="0"/>
              <a:t> | </a:t>
            </a:r>
            <a:r>
              <a:rPr lang="en-US" sz="2000" dirty="0">
                <a:hlinkClick r:id="rId3"/>
              </a:rPr>
              <a:t>facebook.com/WI65Project </a:t>
            </a:r>
            <a:r>
              <a:rPr lang="en-US" sz="2000" dirty="0"/>
              <a:t>| </a:t>
            </a:r>
            <a:r>
              <a:rPr lang="en-US" sz="2000" dirty="0">
                <a:hlinkClick r:id="rId4"/>
              </a:rPr>
              <a:t>twitter.com/WI65Project</a:t>
            </a:r>
            <a:r>
              <a:rPr lang="en-US" sz="2000" dirty="0"/>
              <a:t> </a:t>
            </a:r>
            <a:r>
              <a:rPr lang="en-US" sz="2200" dirty="0"/>
              <a:t> </a:t>
            </a:r>
          </a:p>
        </p:txBody>
      </p:sp>
    </p:spTree>
    <p:extLst>
      <p:ext uri="{BB962C8B-B14F-4D97-AF65-F5344CB8AC3E}">
        <p14:creationId xmlns:p14="http://schemas.microsoft.com/office/powerpoint/2010/main" val="265412007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2103D8-8263-4C38-ACC4-ADD700264EA7}"/>
              </a:ext>
            </a:extLst>
          </p:cNvPr>
          <p:cNvSpPr>
            <a:spLocks noGrp="1"/>
          </p:cNvSpPr>
          <p:nvPr>
            <p:ph type="body" sz="quarter" idx="10"/>
          </p:nvPr>
        </p:nvSpPr>
        <p:spPr>
          <a:xfrm>
            <a:off x="360363" y="1901536"/>
            <a:ext cx="5228907" cy="3543300"/>
          </a:xfrm>
        </p:spPr>
        <p:txBody>
          <a:bodyPr/>
          <a:lstStyle/>
          <a:p>
            <a:pPr marL="0" indent="0">
              <a:lnSpc>
                <a:spcPct val="100000"/>
              </a:lnSpc>
              <a:spcBef>
                <a:spcPts val="1200"/>
              </a:spcBef>
              <a:spcAft>
                <a:spcPts val="1200"/>
              </a:spcAft>
              <a:buNone/>
            </a:pPr>
            <a:r>
              <a:rPr lang="en-US" sz="2200" b="1" dirty="0"/>
              <a:t>ASSESS THE BENEFITS</a:t>
            </a:r>
          </a:p>
          <a:p>
            <a:pPr>
              <a:lnSpc>
                <a:spcPct val="100000"/>
              </a:lnSpc>
              <a:spcBef>
                <a:spcPts val="1200"/>
              </a:spcBef>
              <a:spcAft>
                <a:spcPts val="1200"/>
              </a:spcAft>
            </a:pPr>
            <a:r>
              <a:rPr lang="en-US" sz="2200" dirty="0"/>
              <a:t>Pay off a mortgage and other debts.</a:t>
            </a:r>
          </a:p>
          <a:p>
            <a:pPr>
              <a:lnSpc>
                <a:spcPct val="100000"/>
              </a:lnSpc>
              <a:spcBef>
                <a:spcPts val="1200"/>
              </a:spcBef>
              <a:spcAft>
                <a:spcPts val="1200"/>
              </a:spcAft>
            </a:pPr>
            <a:r>
              <a:rPr lang="en-US" sz="2200" dirty="0"/>
              <a:t>Cover ongoing living expenses, either now or down the road.</a:t>
            </a:r>
          </a:p>
          <a:p>
            <a:pPr>
              <a:lnSpc>
                <a:spcPct val="100000"/>
              </a:lnSpc>
              <a:spcBef>
                <a:spcPts val="1200"/>
              </a:spcBef>
              <a:spcAft>
                <a:spcPts val="1200"/>
              </a:spcAft>
            </a:pPr>
            <a:r>
              <a:rPr lang="en-US" sz="2200" dirty="0"/>
              <a:t>Provide a reserve for medical or care expenses.</a:t>
            </a:r>
            <a:endParaRPr lang="en-US" sz="2200" b="1" dirty="0"/>
          </a:p>
          <a:p>
            <a:pPr marL="0" indent="0">
              <a:buNone/>
            </a:pPr>
            <a:endParaRPr lang="en-US" sz="2200" b="1" dirty="0"/>
          </a:p>
        </p:txBody>
      </p:sp>
      <p:sp>
        <p:nvSpPr>
          <p:cNvPr id="3" name="Text Placeholder 2">
            <a:extLst>
              <a:ext uri="{FF2B5EF4-FFF2-40B4-BE49-F238E27FC236}">
                <a16:creationId xmlns:a16="http://schemas.microsoft.com/office/drawing/2014/main" id="{43BA5F22-E2C2-46F1-8CDB-0F60F81FEDF7}"/>
              </a:ext>
            </a:extLst>
          </p:cNvPr>
          <p:cNvSpPr>
            <a:spLocks noGrp="1"/>
          </p:cNvSpPr>
          <p:nvPr>
            <p:ph type="body" sz="quarter" idx="11"/>
          </p:nvPr>
        </p:nvSpPr>
        <p:spPr>
          <a:xfrm>
            <a:off x="6351588" y="1901536"/>
            <a:ext cx="5375592" cy="3782291"/>
          </a:xfrm>
        </p:spPr>
        <p:txBody>
          <a:bodyPr/>
          <a:lstStyle/>
          <a:p>
            <a:pPr marL="0" indent="0">
              <a:lnSpc>
                <a:spcPct val="100000"/>
              </a:lnSpc>
              <a:spcBef>
                <a:spcPts val="1200"/>
              </a:spcBef>
              <a:spcAft>
                <a:spcPts val="1200"/>
              </a:spcAft>
              <a:buNone/>
            </a:pPr>
            <a:r>
              <a:rPr lang="en-US" sz="2200" b="1" dirty="0"/>
              <a:t>WEIGH THE DRAWBACKS</a:t>
            </a:r>
          </a:p>
          <a:p>
            <a:pPr>
              <a:lnSpc>
                <a:spcPct val="100000"/>
              </a:lnSpc>
              <a:spcBef>
                <a:spcPts val="1200"/>
              </a:spcBef>
              <a:spcAft>
                <a:spcPts val="1200"/>
              </a:spcAft>
            </a:pPr>
            <a:r>
              <a:rPr lang="en-US" sz="2200" dirty="0"/>
              <a:t>Fees and closing costs can be steep.</a:t>
            </a:r>
          </a:p>
          <a:p>
            <a:pPr>
              <a:lnSpc>
                <a:spcPct val="100000"/>
              </a:lnSpc>
              <a:spcBef>
                <a:spcPts val="1200"/>
              </a:spcBef>
              <a:spcAft>
                <a:spcPts val="1200"/>
              </a:spcAft>
            </a:pPr>
            <a:r>
              <a:rPr lang="en-US" sz="2200" dirty="0"/>
              <a:t>Those costs could impact your home’s value and ultimately your long-term equity.</a:t>
            </a:r>
          </a:p>
          <a:p>
            <a:pPr>
              <a:lnSpc>
                <a:spcPct val="100000"/>
              </a:lnSpc>
              <a:spcBef>
                <a:spcPts val="1200"/>
              </a:spcBef>
              <a:spcAft>
                <a:spcPts val="1200"/>
              </a:spcAft>
            </a:pPr>
            <a:r>
              <a:rPr lang="en-US" sz="2200" dirty="0"/>
              <a:t>Some reverse mortgages require full loan payback if you move out of your house for more than a year.</a:t>
            </a:r>
          </a:p>
          <a:p>
            <a:pPr marL="0" indent="0">
              <a:buNone/>
            </a:pPr>
            <a:endParaRPr lang="en-US" sz="2200" b="1" dirty="0"/>
          </a:p>
        </p:txBody>
      </p:sp>
      <p:sp>
        <p:nvSpPr>
          <p:cNvPr id="4" name="Title 3">
            <a:extLst>
              <a:ext uri="{FF2B5EF4-FFF2-40B4-BE49-F238E27FC236}">
                <a16:creationId xmlns:a16="http://schemas.microsoft.com/office/drawing/2014/main" id="{CC955F6B-D33A-4B9D-93B8-AC2AF6AD5536}"/>
              </a:ext>
            </a:extLst>
          </p:cNvPr>
          <p:cNvSpPr>
            <a:spLocks noGrp="1"/>
          </p:cNvSpPr>
          <p:nvPr>
            <p:ph type="title"/>
          </p:nvPr>
        </p:nvSpPr>
        <p:spPr>
          <a:xfrm>
            <a:off x="359601" y="283704"/>
            <a:ext cx="10530071" cy="731521"/>
          </a:xfrm>
        </p:spPr>
        <p:txBody>
          <a:bodyPr/>
          <a:lstStyle/>
          <a:p>
            <a:r>
              <a:rPr lang="en-US" sz="4200" b="1" dirty="0"/>
              <a:t>Get more value from your home equity</a:t>
            </a:r>
            <a:endParaRPr lang="en-US" sz="4200" dirty="0"/>
          </a:p>
        </p:txBody>
      </p:sp>
    </p:spTree>
    <p:extLst>
      <p:ext uri="{BB962C8B-B14F-4D97-AF65-F5344CB8AC3E}">
        <p14:creationId xmlns:p14="http://schemas.microsoft.com/office/powerpoint/2010/main" val="36000724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670" y="1392232"/>
            <a:ext cx="6156079" cy="3731923"/>
          </a:xfrm>
          <a:prstGeom prst="rect">
            <a:avLst/>
          </a:prstGeom>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329516" y="1387039"/>
            <a:ext cx="4025313" cy="4659431"/>
          </a:xfrm>
        </p:spPr>
        <p:txBody>
          <a:bodyPr vert="horz" lIns="91440" tIns="45720" rIns="91440" bIns="45720" rtlCol="0">
            <a:noAutofit/>
          </a:bodyPr>
          <a:lstStyle/>
          <a:p>
            <a:pPr marL="0" indent="0">
              <a:spcBef>
                <a:spcPts val="1200"/>
              </a:spcBef>
              <a:spcAft>
                <a:spcPts val="1200"/>
              </a:spcAft>
              <a:buNone/>
            </a:pPr>
            <a:r>
              <a:rPr lang="en-US" sz="1900" b="1" kern="1200" dirty="0">
                <a:solidFill>
                  <a:schemeClr val="accent3">
                    <a:lumMod val="50000"/>
                  </a:schemeClr>
                </a:solidFill>
                <a:latin typeface="+mn-lt"/>
              </a:rPr>
              <a:t>Talk with an HECM counselor.  </a:t>
            </a:r>
            <a:r>
              <a:rPr lang="en-US" sz="1900" kern="1200" dirty="0">
                <a:solidFill>
                  <a:schemeClr val="accent3">
                    <a:lumMod val="50000"/>
                  </a:schemeClr>
                </a:solidFill>
                <a:latin typeface="+mn-lt"/>
              </a:rPr>
              <a:t>You must meet with a government-approved professional before applying for an HECM loan. </a:t>
            </a:r>
          </a:p>
          <a:p>
            <a:pPr marL="0" indent="0">
              <a:spcBef>
                <a:spcPts val="1200"/>
              </a:spcBef>
              <a:spcAft>
                <a:spcPts val="1200"/>
              </a:spcAft>
              <a:buNone/>
            </a:pPr>
            <a:r>
              <a:rPr lang="en-US" sz="1900" kern="1200" dirty="0">
                <a:solidFill>
                  <a:schemeClr val="accent3">
                    <a:lumMod val="50000"/>
                  </a:schemeClr>
                </a:solidFill>
                <a:latin typeface="+mn-lt"/>
              </a:rPr>
              <a:t>Find a counselor by using the FHA’s search tool, available at: </a:t>
            </a:r>
            <a:r>
              <a:rPr lang="en-US" sz="1900" kern="1200" dirty="0">
                <a:solidFill>
                  <a:schemeClr val="accent3">
                    <a:lumMod val="50000"/>
                  </a:schemeClr>
                </a:solidFill>
                <a:latin typeface="+mn-lt"/>
                <a:hlinkClick r:id="rId3"/>
              </a:rPr>
              <a:t>https://entp.hud.gov/idapp/html/hecm_agency_look.cfm</a:t>
            </a:r>
            <a:endParaRPr lang="en-US" sz="1900" kern="1200" dirty="0">
              <a:solidFill>
                <a:schemeClr val="accent3">
                  <a:lumMod val="50000"/>
                </a:schemeClr>
              </a:solidFill>
              <a:latin typeface="+mn-lt"/>
            </a:endParaRPr>
          </a:p>
          <a:p>
            <a:pPr marL="0" indent="0">
              <a:spcBef>
                <a:spcPts val="1200"/>
              </a:spcBef>
              <a:spcAft>
                <a:spcPts val="1200"/>
              </a:spcAft>
              <a:buNone/>
            </a:pPr>
            <a:r>
              <a:rPr lang="en-US" sz="1900" b="1" kern="1200" dirty="0">
                <a:solidFill>
                  <a:schemeClr val="accent3">
                    <a:lumMod val="50000"/>
                  </a:schemeClr>
                </a:solidFill>
                <a:latin typeface="+mn-lt"/>
              </a:rPr>
              <a:t>Explore home-sharing resources </a:t>
            </a:r>
            <a:r>
              <a:rPr lang="en-US" sz="1900" kern="1200" dirty="0">
                <a:solidFill>
                  <a:schemeClr val="accent3">
                    <a:lumMod val="50000"/>
                  </a:schemeClr>
                </a:solidFill>
                <a:latin typeface="+mn-lt"/>
              </a:rPr>
              <a:t>by state at: </a:t>
            </a:r>
            <a:r>
              <a:rPr lang="en-US" sz="1900" kern="1200" dirty="0">
                <a:solidFill>
                  <a:schemeClr val="accent3">
                    <a:lumMod val="50000"/>
                  </a:schemeClr>
                </a:solidFill>
                <a:latin typeface="+mn-lt"/>
                <a:hlinkClick r:id="rId4"/>
              </a:rPr>
              <a:t>http://nationalsharedhousing.org</a:t>
            </a:r>
            <a:endParaRPr lang="en-US" sz="1900" kern="1200" dirty="0">
              <a:solidFill>
                <a:schemeClr val="accent3">
                  <a:lumMod val="50000"/>
                </a:schemeClr>
              </a:solidFill>
              <a:latin typeface="+mn-lt"/>
            </a:endParaRPr>
          </a:p>
          <a:p>
            <a:pPr marL="0" indent="0">
              <a:buNone/>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STEPS</a:t>
            </a:r>
          </a:p>
        </p:txBody>
      </p:sp>
    </p:spTree>
    <p:extLst>
      <p:ext uri="{BB962C8B-B14F-4D97-AF65-F5344CB8AC3E}">
        <p14:creationId xmlns:p14="http://schemas.microsoft.com/office/powerpoint/2010/main" val="164090048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E33E-08F3-4E2E-9EC4-FB1CA267522A}"/>
              </a:ext>
            </a:extLst>
          </p:cNvPr>
          <p:cNvSpPr>
            <a:spLocks noGrp="1"/>
          </p:cNvSpPr>
          <p:nvPr>
            <p:ph type="title"/>
          </p:nvPr>
        </p:nvSpPr>
        <p:spPr>
          <a:xfrm>
            <a:off x="359602" y="283704"/>
            <a:ext cx="9885834" cy="731521"/>
          </a:xfrm>
        </p:spPr>
        <p:txBody>
          <a:bodyPr/>
          <a:lstStyle/>
          <a:p>
            <a:r>
              <a:rPr lang="en-US" sz="4200" dirty="0"/>
              <a:t>Step 6: Consider a phased retirement</a:t>
            </a:r>
          </a:p>
        </p:txBody>
      </p:sp>
      <p:sp>
        <p:nvSpPr>
          <p:cNvPr id="7" name="TextBox 6">
            <a:extLst>
              <a:ext uri="{FF2B5EF4-FFF2-40B4-BE49-F238E27FC236}">
                <a16:creationId xmlns:a16="http://schemas.microsoft.com/office/drawing/2014/main" id="{6C94F32C-DF38-4AE8-9527-D9BA087BCAC5}"/>
              </a:ext>
            </a:extLst>
          </p:cNvPr>
          <p:cNvSpPr txBox="1"/>
          <p:nvPr/>
        </p:nvSpPr>
        <p:spPr>
          <a:xfrm>
            <a:off x="473902" y="1208463"/>
            <a:ext cx="7778558" cy="4739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spcBef>
                <a:spcPts val="1200"/>
              </a:spcBef>
              <a:spcAft>
                <a:spcPts val="600"/>
              </a:spcAft>
            </a:pPr>
            <a:r>
              <a:rPr lang="en-US" sz="2200" b="1" cap="all" dirty="0"/>
              <a:t>3 reasons to consider</a:t>
            </a:r>
          </a:p>
          <a:p>
            <a:pPr marL="285750" lvl="0" indent="-285750">
              <a:spcBef>
                <a:spcPts val="1200"/>
              </a:spcBef>
              <a:spcAft>
                <a:spcPts val="600"/>
              </a:spcAft>
              <a:buFont typeface="Arial" panose="020B0604020202020204" pitchFamily="34" charset="0"/>
              <a:buChar char="•"/>
            </a:pPr>
            <a:r>
              <a:rPr lang="en-US" sz="2200" b="1" dirty="0"/>
              <a:t>A fatter nest egg.</a:t>
            </a:r>
            <a:r>
              <a:rPr lang="en-US" sz="2200" dirty="0"/>
              <a:t> While you’re working, you can keep feeding your retirement accounts and benefit from tax-deferred growth.</a:t>
            </a:r>
          </a:p>
          <a:p>
            <a:pPr marL="285750" lvl="0" indent="-285750">
              <a:spcBef>
                <a:spcPts val="1200"/>
              </a:spcBef>
              <a:spcAft>
                <a:spcPts val="600"/>
              </a:spcAft>
              <a:buFont typeface="Arial" panose="020B0604020202020204" pitchFamily="34" charset="0"/>
              <a:buChar char="•"/>
            </a:pPr>
            <a:r>
              <a:rPr lang="en-US" sz="2200" b="1" dirty="0"/>
              <a:t>A bigger pension. </a:t>
            </a:r>
            <a:r>
              <a:rPr lang="en-US" sz="2200" dirty="0"/>
              <a:t>You may get a bigger payout by working a few more years. Note: Pension formulas often more heavily weight earnings during the final years of employment, so investigate how a reduced salary for the last few years of employment would affect your benefit.</a:t>
            </a:r>
          </a:p>
          <a:p>
            <a:pPr marL="285750" lvl="0" indent="-285750">
              <a:spcBef>
                <a:spcPts val="1200"/>
              </a:spcBef>
              <a:spcAft>
                <a:spcPts val="600"/>
              </a:spcAft>
              <a:buFont typeface="Arial" panose="020B0604020202020204" pitchFamily="34" charset="0"/>
              <a:buChar char="•"/>
            </a:pPr>
            <a:r>
              <a:rPr lang="en-US" sz="2200" b="1" dirty="0"/>
              <a:t>A heftier Social Security check. </a:t>
            </a:r>
            <a:r>
              <a:rPr lang="en-US" sz="2200" dirty="0"/>
              <a:t>While you’re still earning, it’s more likely you can afford to delay claiming Social Security to maximize your benefit in later years. </a:t>
            </a:r>
          </a:p>
        </p:txBody>
      </p:sp>
      <p:sp>
        <p:nvSpPr>
          <p:cNvPr id="6" name="Rectangle 5">
            <a:extLst>
              <a:ext uri="{FF2B5EF4-FFF2-40B4-BE49-F238E27FC236}">
                <a16:creationId xmlns:a16="http://schemas.microsoft.com/office/drawing/2014/main" id="{E573E7FE-AF27-4951-A0B6-C81EFCC1A5C0}"/>
              </a:ext>
            </a:extLst>
          </p:cNvPr>
          <p:cNvSpPr/>
          <p:nvPr/>
        </p:nvSpPr>
        <p:spPr>
          <a:xfrm>
            <a:off x="8689533" y="2069580"/>
            <a:ext cx="3028565" cy="3017520"/>
          </a:xfrm>
          <a:prstGeom prst="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8" name="TextBox 7">
            <a:extLst>
              <a:ext uri="{FF2B5EF4-FFF2-40B4-BE49-F238E27FC236}">
                <a16:creationId xmlns:a16="http://schemas.microsoft.com/office/drawing/2014/main" id="{4EE313C2-5FD1-4FBC-92EB-9A04EAEC8366}"/>
              </a:ext>
            </a:extLst>
          </p:cNvPr>
          <p:cNvSpPr txBox="1"/>
          <p:nvPr/>
        </p:nvSpPr>
        <p:spPr>
          <a:xfrm>
            <a:off x="8914511" y="2285680"/>
            <a:ext cx="2578608" cy="2616099"/>
          </a:xfrm>
          <a:prstGeom prst="rect">
            <a:avLst/>
          </a:prstGeom>
          <a:solidFill>
            <a:srgbClr val="FFFFCC"/>
          </a:solidFill>
          <a:ln w="12700" cap="flat">
            <a:solidFill>
              <a:srgbClr val="FFC23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600"/>
              </a:spcBef>
              <a:spcAft>
                <a:spcPts val="600"/>
              </a:spcAft>
              <a:buClrTx/>
              <a:buSzTx/>
              <a:buFontTx/>
              <a:buNone/>
              <a:tabLst/>
            </a:pPr>
            <a:r>
              <a:rPr kumimoji="0" lang="en-US" sz="1800" b="1" i="0" u="none" strike="noStrike" cap="none" spc="0" normalizeH="0" baseline="0" dirty="0">
                <a:ln>
                  <a:noFill/>
                </a:ln>
                <a:solidFill>
                  <a:srgbClr val="000000"/>
                </a:solidFill>
                <a:effectLst/>
                <a:uFillTx/>
                <a:latin typeface="+mj-lt"/>
                <a:ea typeface="+mj-ea"/>
                <a:cs typeface="+mj-cs"/>
                <a:sym typeface="Arial"/>
              </a:rPr>
              <a:t>WHAT IS PHASED RETIREMENT?</a:t>
            </a:r>
          </a:p>
          <a:p>
            <a:pPr marL="0" marR="0" indent="0" algn="l" defTabSz="914400" rtl="0" fontAlgn="auto" latinLnBrk="0" hangingPunct="0">
              <a:lnSpc>
                <a:spcPct val="100000"/>
              </a:lnSpc>
              <a:spcBef>
                <a:spcPts val="600"/>
              </a:spcBef>
              <a:spcAft>
                <a:spcPts val="60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Arial"/>
              </a:rPr>
              <a:t>A type of flexible work arrangement that allows for a reduced work schedule over a period of time as a </a:t>
            </a:r>
            <a:r>
              <a:rPr lang="en-US" dirty="0"/>
              <a:t>gradual </a:t>
            </a:r>
            <a:r>
              <a:rPr kumimoji="0" lang="en-US" sz="1800" b="0" i="0" u="none" strike="noStrike" cap="none" spc="0" normalizeH="0" baseline="0" dirty="0">
                <a:ln>
                  <a:noFill/>
                </a:ln>
                <a:solidFill>
                  <a:srgbClr val="000000"/>
                </a:solidFill>
                <a:effectLst/>
                <a:uFillTx/>
                <a:latin typeface="+mj-lt"/>
                <a:ea typeface="+mj-ea"/>
                <a:cs typeface="+mj-cs"/>
                <a:sym typeface="Arial"/>
              </a:rPr>
              <a:t>transition to full retirement.</a:t>
            </a:r>
          </a:p>
        </p:txBody>
      </p:sp>
    </p:spTree>
    <p:extLst>
      <p:ext uri="{BB962C8B-B14F-4D97-AF65-F5344CB8AC3E}">
        <p14:creationId xmlns:p14="http://schemas.microsoft.com/office/powerpoint/2010/main" val="289101486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6453EE1-1E85-440C-944D-601EE272D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670" y="1392232"/>
            <a:ext cx="6149340" cy="3936210"/>
          </a:xfrm>
          <a:prstGeom prst="rect">
            <a:avLst/>
          </a:prstGeom>
          <a:effectLst/>
        </p:spPr>
      </p:pic>
      <p:sp>
        <p:nvSpPr>
          <p:cNvPr id="2" name="Text Placeholder 1">
            <a:extLst>
              <a:ext uri="{FF2B5EF4-FFF2-40B4-BE49-F238E27FC236}">
                <a16:creationId xmlns:a16="http://schemas.microsoft.com/office/drawing/2014/main" id="{63708701-E81C-4007-A589-2A08C83F9160}"/>
              </a:ext>
            </a:extLst>
          </p:cNvPr>
          <p:cNvSpPr>
            <a:spLocks noGrp="1"/>
          </p:cNvSpPr>
          <p:nvPr>
            <p:ph type="body" sz="quarter" idx="11"/>
          </p:nvPr>
        </p:nvSpPr>
        <p:spPr>
          <a:xfrm>
            <a:off x="329516" y="1387039"/>
            <a:ext cx="4025313" cy="4659431"/>
          </a:xfrm>
        </p:spPr>
        <p:txBody>
          <a:bodyPr vert="horz" lIns="91440" tIns="45720" rIns="91440" bIns="45720" rtlCol="0">
            <a:noAutofit/>
          </a:bodyPr>
          <a:lstStyle/>
          <a:p>
            <a:pPr marL="0" indent="0">
              <a:lnSpc>
                <a:spcPct val="100000"/>
              </a:lnSpc>
              <a:spcBef>
                <a:spcPts val="1200"/>
              </a:spcBef>
              <a:spcAft>
                <a:spcPts val="600"/>
              </a:spcAft>
              <a:buNone/>
            </a:pPr>
            <a:r>
              <a:rPr lang="en-US" sz="2000" dirty="0">
                <a:solidFill>
                  <a:schemeClr val="accent3">
                    <a:lumMod val="50000"/>
                  </a:schemeClr>
                </a:solidFill>
                <a:latin typeface="+mn-lt"/>
              </a:rPr>
              <a:t>Learn more about phased retirement by tapping these resources:</a:t>
            </a:r>
          </a:p>
          <a:p>
            <a:pPr>
              <a:lnSpc>
                <a:spcPct val="100000"/>
              </a:lnSpc>
              <a:spcBef>
                <a:spcPts val="1200"/>
              </a:spcBef>
              <a:spcAft>
                <a:spcPts val="600"/>
              </a:spcAft>
              <a:buFont typeface="Arial" panose="020B0604020202020204" pitchFamily="34" charset="0"/>
              <a:buChar char="•"/>
            </a:pPr>
            <a:r>
              <a:rPr lang="en-US" sz="2000" dirty="0">
                <a:solidFill>
                  <a:schemeClr val="accent3">
                    <a:lumMod val="50000"/>
                  </a:schemeClr>
                </a:solidFill>
                <a:latin typeface="+mn-lt"/>
              </a:rPr>
              <a:t>Jobs-in-retirement resources at AARP’s “Working at 50+” portal, available at: </a:t>
            </a:r>
            <a:r>
              <a:rPr lang="en-US" sz="2000" dirty="0">
                <a:solidFill>
                  <a:schemeClr val="accent3">
                    <a:lumMod val="50000"/>
                  </a:schemeClr>
                </a:solidFill>
                <a:latin typeface="+mn-lt"/>
                <a:hlinkClick r:id="rId3"/>
              </a:rPr>
              <a:t>www.aarp.org/work/working-at-50-plus/</a:t>
            </a:r>
            <a:endParaRPr lang="en-US" sz="2000" dirty="0">
              <a:solidFill>
                <a:schemeClr val="accent3">
                  <a:lumMod val="50000"/>
                </a:schemeClr>
              </a:solidFill>
              <a:latin typeface="+mn-lt"/>
            </a:endParaRPr>
          </a:p>
          <a:p>
            <a:pPr>
              <a:lnSpc>
                <a:spcPct val="100000"/>
              </a:lnSpc>
              <a:spcBef>
                <a:spcPts val="1200"/>
              </a:spcBef>
              <a:spcAft>
                <a:spcPts val="600"/>
              </a:spcAft>
              <a:buFont typeface="Arial" panose="020B0604020202020204" pitchFamily="34" charset="0"/>
              <a:buChar char="•"/>
            </a:pPr>
            <a:r>
              <a:rPr lang="en-US" sz="2000" dirty="0">
                <a:solidFill>
                  <a:schemeClr val="accent3">
                    <a:lumMod val="50000"/>
                  </a:schemeClr>
                </a:solidFill>
                <a:latin typeface="+mn-lt"/>
              </a:rPr>
              <a:t>Workforce services in your area at American Jobs Centers, available at: </a:t>
            </a:r>
            <a:r>
              <a:rPr lang="en-US" sz="2000" dirty="0">
                <a:solidFill>
                  <a:schemeClr val="accent3">
                    <a:lumMod val="50000"/>
                  </a:schemeClr>
                </a:solidFill>
                <a:latin typeface="+mn-lt"/>
                <a:hlinkClick r:id="rId4"/>
              </a:rPr>
              <a:t>www.careeronestop.org/LocalHelp/local-help.aspx</a:t>
            </a:r>
            <a:endParaRPr lang="en-US" sz="2000" dirty="0">
              <a:solidFill>
                <a:schemeClr val="accent3">
                  <a:lumMod val="50000"/>
                </a:schemeClr>
              </a:solidFill>
              <a:latin typeface="+mn-lt"/>
            </a:endParaRPr>
          </a:p>
          <a:p>
            <a:pPr marL="0" indent="0">
              <a:buNone/>
            </a:pPr>
            <a:endParaRPr lang="en-US" sz="1400" kern="1200" dirty="0">
              <a:solidFill>
                <a:schemeClr val="tx1"/>
              </a:solidFill>
              <a:latin typeface="+mn-lt"/>
              <a:ea typeface="+mn-ea"/>
              <a:cs typeface="+mn-cs"/>
            </a:endParaRPr>
          </a:p>
        </p:txBody>
      </p:sp>
      <p:sp>
        <p:nvSpPr>
          <p:cNvPr id="4" name="Title 3">
            <a:extLst>
              <a:ext uri="{FF2B5EF4-FFF2-40B4-BE49-F238E27FC236}">
                <a16:creationId xmlns:a16="http://schemas.microsoft.com/office/drawing/2014/main" id="{FCCE0982-1838-4898-9443-407D669117F7}"/>
              </a:ext>
            </a:extLst>
          </p:cNvPr>
          <p:cNvSpPr>
            <a:spLocks noGrp="1"/>
          </p:cNvSpPr>
          <p:nvPr>
            <p:ph type="title"/>
          </p:nvPr>
        </p:nvSpPr>
        <p:spPr>
          <a:xfrm>
            <a:off x="359602" y="118871"/>
            <a:ext cx="2566478" cy="731521"/>
          </a:xfrm>
        </p:spPr>
        <p:txBody>
          <a:bodyPr/>
          <a:lstStyle/>
          <a:p>
            <a:r>
              <a:rPr lang="en-US" sz="2400" b="1" dirty="0"/>
              <a:t>ACTION STEP</a:t>
            </a:r>
          </a:p>
        </p:txBody>
      </p:sp>
    </p:spTree>
    <p:extLst>
      <p:ext uri="{BB962C8B-B14F-4D97-AF65-F5344CB8AC3E}">
        <p14:creationId xmlns:p14="http://schemas.microsoft.com/office/powerpoint/2010/main" val="428679008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69899" y="1384300"/>
            <a:ext cx="5842765" cy="4337050"/>
          </a:xfrm>
        </p:spPr>
        <p:txBody>
          <a:bodyPr/>
          <a:lstStyle/>
          <a:p>
            <a:pPr marL="0" indent="0">
              <a:lnSpc>
                <a:spcPct val="100000"/>
              </a:lnSpc>
              <a:spcBef>
                <a:spcPts val="1200"/>
              </a:spcBef>
              <a:spcAft>
                <a:spcPts val="1200"/>
              </a:spcAft>
              <a:buNone/>
            </a:pPr>
            <a:r>
              <a:rPr lang="en-US" sz="2200" dirty="0"/>
              <a:t>Now that you’ve discovered more about making your nest egg last, you’re ready to begin a new chapter, whenever that makes sense for you.</a:t>
            </a:r>
          </a:p>
          <a:p>
            <a:pPr marL="0" indent="0">
              <a:lnSpc>
                <a:spcPct val="100000"/>
              </a:lnSpc>
              <a:spcBef>
                <a:spcPts val="1200"/>
              </a:spcBef>
              <a:spcAft>
                <a:spcPts val="1200"/>
              </a:spcAft>
              <a:buNone/>
            </a:pPr>
            <a:r>
              <a:rPr lang="en-US" sz="2200" dirty="0"/>
              <a:t>Let’s put your planning skills to the test with these six questions!</a:t>
            </a:r>
          </a:p>
          <a:p>
            <a:pPr marL="0" indent="0">
              <a:buNone/>
            </a:pPr>
            <a:endParaRPr lang="en-US" dirty="0"/>
          </a:p>
        </p:txBody>
      </p:sp>
      <p:sp>
        <p:nvSpPr>
          <p:cNvPr id="4" name="Title 3"/>
          <p:cNvSpPr>
            <a:spLocks noGrp="1"/>
          </p:cNvSpPr>
          <p:nvPr>
            <p:ph type="title"/>
          </p:nvPr>
        </p:nvSpPr>
        <p:spPr>
          <a:xfrm>
            <a:off x="359602" y="283704"/>
            <a:ext cx="10706716" cy="731521"/>
          </a:xfrm>
        </p:spPr>
        <p:txBody>
          <a:bodyPr/>
          <a:lstStyle/>
          <a:p>
            <a:r>
              <a:rPr lang="en-US" sz="4400" b="1" dirty="0"/>
              <a:t>Quiz: Test your retirement know-how</a:t>
            </a:r>
            <a:endParaRPr lang="en-US" dirty="0"/>
          </a:p>
        </p:txBody>
      </p:sp>
      <p:pic>
        <p:nvPicPr>
          <p:cNvPr id="10" name="Picture Placeholder 9">
            <a:extLst>
              <a:ext uri="{FF2B5EF4-FFF2-40B4-BE49-F238E27FC236}">
                <a16:creationId xmlns:a16="http://schemas.microsoft.com/office/drawing/2014/main" id="{B5F21DB1-E87A-4DD3-9FB2-A917D5E8AE02}"/>
              </a:ext>
            </a:extLst>
          </p:cNvPr>
          <p:cNvPicPr>
            <a:picLocks noGrp="1" noChangeAspect="1"/>
          </p:cNvPicPr>
          <p:nvPr>
            <p:ph type="pic" sz="quarter" idx="10"/>
          </p:nvPr>
        </p:nvPicPr>
        <p:blipFill>
          <a:blip r:embed="rId2"/>
          <a:srcRect l="11441" r="11441"/>
          <a:stretch>
            <a:fillRect/>
          </a:stretch>
        </p:blipFill>
        <p:spPr>
          <a:prstGeom prst="ellipse">
            <a:avLst/>
          </a:prstGeom>
        </p:spPr>
      </p:pic>
    </p:spTree>
    <p:extLst>
      <p:ext uri="{BB962C8B-B14F-4D97-AF65-F5344CB8AC3E}">
        <p14:creationId xmlns:p14="http://schemas.microsoft.com/office/powerpoint/2010/main" val="415230167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1905216"/>
            <a:ext cx="5459412" cy="3587317"/>
          </a:xfrm>
        </p:spPr>
        <p:txBody>
          <a:bodyPr/>
          <a:lstStyle/>
          <a:p>
            <a:pPr marL="0" indent="0">
              <a:lnSpc>
                <a:spcPct val="100000"/>
              </a:lnSpc>
              <a:spcBef>
                <a:spcPts val="1200"/>
              </a:spcBef>
              <a:spcAft>
                <a:spcPts val="600"/>
              </a:spcAft>
              <a:buNone/>
            </a:pPr>
            <a:r>
              <a:rPr lang="en-US" sz="2000" b="1" dirty="0"/>
              <a:t>QUESTION # 1</a:t>
            </a:r>
          </a:p>
          <a:p>
            <a:pPr marL="0" indent="0">
              <a:lnSpc>
                <a:spcPct val="100000"/>
              </a:lnSpc>
              <a:spcBef>
                <a:spcPts val="1200"/>
              </a:spcBef>
              <a:spcAft>
                <a:spcPts val="600"/>
              </a:spcAft>
              <a:buNone/>
            </a:pPr>
            <a:r>
              <a:rPr lang="en-US" sz="2000" dirty="0"/>
              <a:t>As you’re sizing up the retirement income and savings you’re building, about how many years may that nest egg need to last?</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72227" y="2443025"/>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A 	10 to 15 years</a:t>
            </a:r>
          </a:p>
          <a:p>
            <a:pPr marL="365760" indent="-365760">
              <a:lnSpc>
                <a:spcPct val="100000"/>
              </a:lnSpc>
              <a:spcBef>
                <a:spcPts val="1200"/>
              </a:spcBef>
              <a:spcAft>
                <a:spcPts val="1200"/>
              </a:spcAft>
              <a:buFont typeface="Wingdings" panose="05000000000000000000" pitchFamily="2" charset="2"/>
              <a:buChar char="q"/>
            </a:pPr>
            <a:r>
              <a:rPr lang="en-US" sz="2200" dirty="0"/>
              <a:t>B 	15 to 20 years</a:t>
            </a:r>
          </a:p>
          <a:p>
            <a:pPr marL="365760" indent="-365760">
              <a:lnSpc>
                <a:spcPct val="100000"/>
              </a:lnSpc>
              <a:spcBef>
                <a:spcPts val="1200"/>
              </a:spcBef>
              <a:spcAft>
                <a:spcPts val="1200"/>
              </a:spcAft>
              <a:buFont typeface="Wingdings" panose="05000000000000000000" pitchFamily="2" charset="2"/>
              <a:buChar char="q"/>
            </a:pPr>
            <a:r>
              <a:rPr lang="en-US" sz="2200" dirty="0"/>
              <a:t>C 	20 to 30 years</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862580"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265251110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0" y="1384300"/>
            <a:ext cx="7779799" cy="4337050"/>
          </a:xfrm>
        </p:spPr>
        <p:txBody>
          <a:bodyPr/>
          <a:lstStyle/>
          <a:p>
            <a:pPr marL="0" indent="0">
              <a:lnSpc>
                <a:spcPct val="100000"/>
              </a:lnSpc>
              <a:spcBef>
                <a:spcPts val="1200"/>
              </a:spcBef>
              <a:spcAft>
                <a:spcPts val="600"/>
              </a:spcAft>
              <a:buNone/>
            </a:pPr>
            <a:r>
              <a:rPr lang="en-US" sz="2200" b="1" dirty="0"/>
              <a:t>THE ANSWER?</a:t>
            </a:r>
          </a:p>
          <a:p>
            <a:pPr marL="0" indent="0">
              <a:lnSpc>
                <a:spcPct val="100000"/>
              </a:lnSpc>
              <a:spcBef>
                <a:spcPts val="1200"/>
              </a:spcBef>
              <a:spcAft>
                <a:spcPts val="600"/>
              </a:spcAft>
              <a:buNone/>
            </a:pPr>
            <a:r>
              <a:rPr lang="en-US" sz="2000" dirty="0"/>
              <a:t>Plan to fund a long life in retirement. The best answer is C, 20 to 30 years. </a:t>
            </a:r>
          </a:p>
          <a:p>
            <a:pPr marL="0" indent="0">
              <a:lnSpc>
                <a:spcPct val="100000"/>
              </a:lnSpc>
              <a:spcBef>
                <a:spcPts val="1200"/>
              </a:spcBef>
              <a:spcAft>
                <a:spcPts val="600"/>
              </a:spcAft>
              <a:buNone/>
            </a:pPr>
            <a:r>
              <a:rPr lang="en-US" sz="2000" dirty="0"/>
              <a:t>Today’s increasing life expectancies for both men and women mean you could easily spend two to three decades or more in retirement. One out of every four 65-year-olds today will live past age 90, and one out of 10 will live past age 95, according to actuarial data from the Social Security Administration. </a:t>
            </a:r>
          </a:p>
          <a:p>
            <a:pPr marL="0" indent="0">
              <a:lnSpc>
                <a:spcPct val="100000"/>
              </a:lnSpc>
              <a:spcBef>
                <a:spcPts val="1200"/>
              </a:spcBef>
              <a:spcAft>
                <a:spcPts val="600"/>
              </a:spcAft>
              <a:buNone/>
            </a:pPr>
            <a:r>
              <a:rPr lang="en-US" sz="2000" dirty="0"/>
              <a:t>That’s why it’s important to take the right steps toward securing that nest egg’s longevity.</a:t>
            </a:r>
          </a:p>
          <a:p>
            <a:pPr marL="0" indent="0">
              <a:lnSpc>
                <a:spcPct val="100000"/>
              </a:lnSpc>
              <a:spcBef>
                <a:spcPts val="1200"/>
              </a:spcBef>
              <a:spcAft>
                <a:spcPts val="600"/>
              </a:spcAft>
              <a:buNone/>
            </a:pPr>
            <a:r>
              <a:rPr lang="en-US" sz="2000" dirty="0"/>
              <a:t> </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269879583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1905216"/>
            <a:ext cx="5459412" cy="3587317"/>
          </a:xfrm>
        </p:spPr>
        <p:txBody>
          <a:bodyPr/>
          <a:lstStyle/>
          <a:p>
            <a:pPr marL="0" indent="0">
              <a:lnSpc>
                <a:spcPct val="100000"/>
              </a:lnSpc>
              <a:spcBef>
                <a:spcPts val="1200"/>
              </a:spcBef>
              <a:spcAft>
                <a:spcPts val="600"/>
              </a:spcAft>
              <a:buNone/>
            </a:pPr>
            <a:r>
              <a:rPr lang="en-US" sz="2000" b="1" dirty="0"/>
              <a:t>QUESTION # 2</a:t>
            </a:r>
          </a:p>
          <a:p>
            <a:pPr marL="0" indent="0">
              <a:lnSpc>
                <a:spcPct val="100000"/>
              </a:lnSpc>
              <a:spcBef>
                <a:spcPts val="1200"/>
              </a:spcBef>
              <a:spcAft>
                <a:spcPts val="600"/>
              </a:spcAft>
              <a:buNone/>
            </a:pPr>
            <a:r>
              <a:rPr lang="en-US" sz="2000" dirty="0"/>
              <a:t>To minimize the tax bite, which accounts should you consider tapping first when withdrawing from your portfolio? </a:t>
            </a:r>
          </a:p>
          <a:p>
            <a:pPr marL="0" indent="0">
              <a:lnSpc>
                <a:spcPct val="100000"/>
              </a:lnSpc>
              <a:spcBef>
                <a:spcPts val="1200"/>
              </a:spcBef>
              <a:spcAft>
                <a:spcPts val="600"/>
              </a:spcAft>
              <a:buNone/>
            </a:pPr>
            <a:r>
              <a:rPr lang="en-US" sz="2000" dirty="0"/>
              <a:t>Rank your choices by order of priority.</a:t>
            </a:r>
            <a:endParaRPr lang="en-US" sz="2200" dirty="0"/>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72227" y="2443025"/>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Taxable accounts</a:t>
            </a:r>
          </a:p>
          <a:p>
            <a:pPr marL="365760" indent="-365760">
              <a:lnSpc>
                <a:spcPct val="100000"/>
              </a:lnSpc>
              <a:spcBef>
                <a:spcPts val="1200"/>
              </a:spcBef>
              <a:spcAft>
                <a:spcPts val="1200"/>
              </a:spcAft>
              <a:buFont typeface="Wingdings" panose="05000000000000000000" pitchFamily="2" charset="2"/>
              <a:buChar char="q"/>
            </a:pPr>
            <a:r>
              <a:rPr lang="en-US" sz="2200" dirty="0"/>
              <a:t>Tax-advantaged accounts</a:t>
            </a:r>
          </a:p>
          <a:p>
            <a:pPr marL="365760" indent="-365760">
              <a:lnSpc>
                <a:spcPct val="100000"/>
              </a:lnSpc>
              <a:spcBef>
                <a:spcPts val="1200"/>
              </a:spcBef>
              <a:spcAft>
                <a:spcPts val="1200"/>
              </a:spcAft>
              <a:buFont typeface="Wingdings" panose="05000000000000000000" pitchFamily="2" charset="2"/>
              <a:buChar char="q"/>
            </a:pPr>
            <a:r>
              <a:rPr lang="en-US" sz="2200" dirty="0"/>
              <a:t>Accounts subject to Required Minimum Distributions (RMDs)</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103056720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1" y="1361440"/>
            <a:ext cx="8294150" cy="4580082"/>
          </a:xfrm>
        </p:spPr>
        <p:txBody>
          <a:bodyPr/>
          <a:lstStyle/>
          <a:p>
            <a:pPr marL="0" indent="0">
              <a:buNone/>
            </a:pPr>
            <a:r>
              <a:rPr lang="en-US" sz="2200" b="1" dirty="0"/>
              <a:t>THE ANSWER?</a:t>
            </a:r>
          </a:p>
          <a:p>
            <a:pPr marL="0" indent="0">
              <a:lnSpc>
                <a:spcPct val="100000"/>
              </a:lnSpc>
              <a:spcBef>
                <a:spcPts val="1200"/>
              </a:spcBef>
              <a:spcAft>
                <a:spcPts val="600"/>
              </a:spcAft>
              <a:buNone/>
            </a:pPr>
            <a:r>
              <a:rPr lang="en-US" sz="2000" dirty="0"/>
              <a:t>Consider withdrawing money from your retirement portfolio in this order to lessen the tax impact:</a:t>
            </a:r>
          </a:p>
          <a:p>
            <a:pPr marL="457200" indent="-457200">
              <a:lnSpc>
                <a:spcPct val="100000"/>
              </a:lnSpc>
              <a:spcBef>
                <a:spcPts val="1200"/>
              </a:spcBef>
              <a:spcAft>
                <a:spcPts val="600"/>
              </a:spcAft>
              <a:buAutoNum type="arabicPeriod"/>
            </a:pPr>
            <a:r>
              <a:rPr lang="en-US" sz="2000" dirty="0"/>
              <a:t>Take your RMDs from tax-deferred accounts like IRAs and 401(k)s (if you’ve reached the trigger point of age 70½).</a:t>
            </a:r>
          </a:p>
          <a:p>
            <a:pPr marL="457200" indent="-457200">
              <a:lnSpc>
                <a:spcPct val="100000"/>
              </a:lnSpc>
              <a:spcBef>
                <a:spcPts val="1200"/>
              </a:spcBef>
              <a:spcAft>
                <a:spcPts val="600"/>
              </a:spcAft>
              <a:buAutoNum type="arabicPeriod"/>
            </a:pPr>
            <a:r>
              <a:rPr lang="en-US" sz="2000" dirty="0"/>
              <a:t>Taxable accounts come second. Since you pay taxes on the earnings in savings and investment accounts every year anyway, it makes sense to withdraw from them next. That way, you won’t be accumulating any additional taxable income.</a:t>
            </a:r>
          </a:p>
          <a:p>
            <a:pPr marL="457200" indent="-457200">
              <a:lnSpc>
                <a:spcPct val="100000"/>
              </a:lnSpc>
              <a:spcBef>
                <a:spcPts val="1200"/>
              </a:spcBef>
              <a:spcAft>
                <a:spcPts val="600"/>
              </a:spcAft>
              <a:buAutoNum type="arabicPeriod"/>
            </a:pPr>
            <a:r>
              <a:rPr lang="en-US" sz="2000" dirty="0"/>
              <a:t>Tax-advantaged accounts are last. Try to tap these funds only when the combination of RMDs and taxable account withdrawals isn’t enough to cover your monthly expenses.</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20180138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1905216"/>
            <a:ext cx="5459412" cy="3587317"/>
          </a:xfrm>
        </p:spPr>
        <p:txBody>
          <a:bodyPr/>
          <a:lstStyle/>
          <a:p>
            <a:pPr marL="0" indent="0">
              <a:lnSpc>
                <a:spcPct val="100000"/>
              </a:lnSpc>
              <a:spcBef>
                <a:spcPts val="1200"/>
              </a:spcBef>
              <a:spcAft>
                <a:spcPts val="600"/>
              </a:spcAft>
              <a:buNone/>
            </a:pPr>
            <a:r>
              <a:rPr lang="en-US" sz="2000" b="1" dirty="0"/>
              <a:t>QUESTION # 3</a:t>
            </a:r>
          </a:p>
          <a:p>
            <a:pPr marL="0" indent="0">
              <a:lnSpc>
                <a:spcPct val="100000"/>
              </a:lnSpc>
              <a:spcBef>
                <a:spcPts val="1200"/>
              </a:spcBef>
              <a:spcAft>
                <a:spcPts val="600"/>
              </a:spcAft>
              <a:buNone/>
            </a:pPr>
            <a:r>
              <a:rPr lang="en-US" sz="2000" dirty="0"/>
              <a:t>True or false?</a:t>
            </a:r>
          </a:p>
          <a:p>
            <a:pPr marL="0" indent="0">
              <a:lnSpc>
                <a:spcPct val="100000"/>
              </a:lnSpc>
              <a:spcBef>
                <a:spcPts val="1200"/>
              </a:spcBef>
              <a:spcAft>
                <a:spcPts val="600"/>
              </a:spcAft>
              <a:buNone/>
            </a:pPr>
            <a:r>
              <a:rPr lang="en-US" sz="2000" dirty="0"/>
              <a:t>You should wait until you retire to shift your investments to a more conservative asset allocation. </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72227" y="2443025"/>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True</a:t>
            </a:r>
          </a:p>
          <a:p>
            <a:pPr marL="365760" indent="-365760">
              <a:lnSpc>
                <a:spcPct val="100000"/>
              </a:lnSpc>
              <a:spcBef>
                <a:spcPts val="1200"/>
              </a:spcBef>
              <a:spcAft>
                <a:spcPts val="1200"/>
              </a:spcAft>
              <a:buFont typeface="Wingdings" panose="05000000000000000000" pitchFamily="2" charset="2"/>
              <a:buChar char="q"/>
            </a:pPr>
            <a:r>
              <a:rPr lang="en-US" sz="2200" dirty="0"/>
              <a:t>False</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35773732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EB51-79CD-42A8-BA12-996188AD239F}"/>
              </a:ext>
            </a:extLst>
          </p:cNvPr>
          <p:cNvSpPr>
            <a:spLocks noGrp="1"/>
          </p:cNvSpPr>
          <p:nvPr>
            <p:ph type="title"/>
          </p:nvPr>
        </p:nvSpPr>
        <p:spPr>
          <a:xfrm>
            <a:off x="359601" y="283704"/>
            <a:ext cx="9210425" cy="731521"/>
          </a:xfrm>
        </p:spPr>
        <p:txBody>
          <a:bodyPr/>
          <a:lstStyle/>
          <a:p>
            <a:r>
              <a:rPr lang="en-US" i="1" dirty="0"/>
              <a:t>When I’m 65</a:t>
            </a:r>
            <a:r>
              <a:rPr lang="en-US" dirty="0"/>
              <a:t> program partners</a:t>
            </a:r>
          </a:p>
        </p:txBody>
      </p:sp>
      <p:sp>
        <p:nvSpPr>
          <p:cNvPr id="3" name="TextBox 2">
            <a:extLst>
              <a:ext uri="{FF2B5EF4-FFF2-40B4-BE49-F238E27FC236}">
                <a16:creationId xmlns:a16="http://schemas.microsoft.com/office/drawing/2014/main" id="{E44F8A85-A874-4C1D-BA33-6400E0FB4767}"/>
              </a:ext>
            </a:extLst>
          </p:cNvPr>
          <p:cNvSpPr txBox="1"/>
          <p:nvPr/>
        </p:nvSpPr>
        <p:spPr>
          <a:xfrm>
            <a:off x="280554" y="1309255"/>
            <a:ext cx="8270059" cy="50475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dirty="0"/>
              <a:t>The </a:t>
            </a:r>
            <a:r>
              <a:rPr lang="en-US" sz="1600" b="1" i="1" dirty="0"/>
              <a:t>When I’m 65</a:t>
            </a:r>
            <a:r>
              <a:rPr lang="en-US" sz="1600" i="1" dirty="0"/>
              <a:t> d</a:t>
            </a:r>
            <a:r>
              <a:rPr lang="en-US" sz="1600" dirty="0"/>
              <a:t>ocumentary and community engagement program is made possible by:</a:t>
            </a:r>
          </a:p>
          <a:p>
            <a:r>
              <a:rPr lang="en-US" sz="1600" dirty="0"/>
              <a:t> </a:t>
            </a:r>
          </a:p>
          <a:p>
            <a:pPr marL="285750" indent="-285750">
              <a:buFont typeface="Arial" panose="020B0604020202020204" pitchFamily="34" charset="0"/>
              <a:buChar char="•"/>
            </a:pPr>
            <a:r>
              <a:rPr lang="en-US" sz="1600" b="1" dirty="0"/>
              <a:t>The Investor Protection Trust </a:t>
            </a:r>
            <a:r>
              <a:rPr lang="en-US" sz="1600" dirty="0"/>
              <a:t>(IPT) is a nonprofit organization devoted to investor education. Since 1993, the Investor Protection Trust has worked with the states and at the national level to provide the independent, objective investor education needed by all Americans to make informed investment decisions.</a:t>
            </a:r>
            <a:br>
              <a:rPr lang="en-US" sz="1600" dirty="0"/>
            </a:br>
            <a:r>
              <a:rPr lang="en-US" sz="1600" dirty="0">
                <a:hlinkClick r:id="rId2"/>
              </a:rPr>
              <a:t>www.investorprotection.org</a:t>
            </a:r>
            <a:r>
              <a:rPr lang="en-US" sz="1600" dirty="0"/>
              <a:t> | </a:t>
            </a:r>
            <a:r>
              <a:rPr lang="en-US" sz="1600" dirty="0">
                <a:hlinkClick r:id="rId3"/>
              </a:rPr>
              <a:t>facebook.com/</a:t>
            </a:r>
            <a:r>
              <a:rPr lang="en-US" sz="1600" dirty="0" err="1">
                <a:hlinkClick r:id="rId3"/>
              </a:rPr>
              <a:t>InvestorProtectionTrust</a:t>
            </a:r>
            <a:r>
              <a:rPr lang="en-US" sz="1600" dirty="0">
                <a:hlinkClick r:id="rId3"/>
              </a:rPr>
              <a:t> </a:t>
            </a:r>
            <a:r>
              <a:rPr lang="en-US" sz="1600" dirty="0"/>
              <a:t>| </a:t>
            </a:r>
            <a:r>
              <a:rPr lang="en-US" sz="1600" dirty="0">
                <a:hlinkClick r:id="rId4"/>
              </a:rPr>
              <a:t>twitter.com/</a:t>
            </a:r>
            <a:r>
              <a:rPr lang="en-US" sz="1600" dirty="0" err="1">
                <a:hlinkClick r:id="rId4"/>
              </a:rPr>
              <a:t>IPT_Info</a:t>
            </a:r>
            <a:r>
              <a:rPr lang="en-US" sz="1600" dirty="0">
                <a:hlinkClick r:id="rId4"/>
              </a:rPr>
              <a:t> </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The Investor Protection Institute </a:t>
            </a:r>
            <a:r>
              <a:rPr lang="en-US" sz="1600" dirty="0"/>
              <a:t>(IPI) is an independent nonprofit organization that advances investor protection by conducting and supporting unbiased research and groundbreaking education programs. </a:t>
            </a:r>
            <a:br>
              <a:rPr lang="en-US" sz="1600" dirty="0"/>
            </a:br>
            <a:r>
              <a:rPr lang="en-US" sz="1600" dirty="0">
                <a:hlinkClick r:id="rId5"/>
              </a:rPr>
              <a:t>www.iInvest.org</a:t>
            </a:r>
            <a:r>
              <a:rPr lang="en-US" sz="1600" dirty="0"/>
              <a:t> | </a:t>
            </a:r>
            <a:r>
              <a:rPr lang="en-US" sz="1600" dirty="0">
                <a:hlinkClick r:id="rId3"/>
              </a:rPr>
              <a:t>facebook.com/</a:t>
            </a:r>
            <a:r>
              <a:rPr lang="en-US" sz="1600" dirty="0" err="1">
                <a:hlinkClick r:id="rId3"/>
              </a:rPr>
              <a:t>InvestorProtectionInstitute</a:t>
            </a:r>
            <a:r>
              <a:rPr lang="en-US" sz="1600" dirty="0">
                <a:hlinkClick r:id="rId3"/>
              </a:rPr>
              <a:t> </a:t>
            </a:r>
            <a:r>
              <a:rPr lang="en-US" sz="1600" dirty="0"/>
              <a:t>| </a:t>
            </a:r>
            <a:r>
              <a:rPr lang="en-US" sz="1600" dirty="0">
                <a:hlinkClick r:id="rId6"/>
              </a:rPr>
              <a:t>twitter.com/IPI-News</a:t>
            </a:r>
            <a:endParaRPr lang="en-US" sz="1600" dirty="0"/>
          </a:p>
          <a:p>
            <a:r>
              <a:rPr lang="en-US" sz="1600" dirty="0"/>
              <a:t> </a:t>
            </a:r>
          </a:p>
          <a:p>
            <a:pPr marL="285750" indent="-285750">
              <a:buFont typeface="Arial" panose="020B0604020202020204" pitchFamily="34" charset="0"/>
              <a:buChar char="•"/>
            </a:pPr>
            <a:r>
              <a:rPr lang="en-US" sz="1600" b="1" dirty="0"/>
              <a:t>Detroit Public Television </a:t>
            </a:r>
            <a:r>
              <a:rPr lang="en-US" sz="1600" dirty="0"/>
              <a:t>is a viewer-supported PBS member station located in Wixom, Michigan. Their vision is for a community in which people trust public media to help them discover new ideas, make informed decisions and enjoy enriched lives. The station is notably active in producing programs that showcase arts, culture, news and analysis; and educational outreach campaigns that use the power of media to provide knowledge and understanding. </a:t>
            </a:r>
          </a:p>
          <a:p>
            <a:r>
              <a:rPr lang="en-US" sz="1600" dirty="0"/>
              <a:t>    </a:t>
            </a:r>
            <a:r>
              <a:rPr lang="en-US" sz="1600" dirty="0">
                <a:hlinkClick r:id="rId7"/>
              </a:rPr>
              <a:t> www.dptv.org</a:t>
            </a:r>
            <a:r>
              <a:rPr lang="en-US" sz="1600" dirty="0"/>
              <a:t> | </a:t>
            </a:r>
            <a:r>
              <a:rPr lang="en-US" sz="1600" dirty="0">
                <a:hlinkClick r:id="rId8"/>
              </a:rPr>
              <a:t>facebook.com/</a:t>
            </a:r>
            <a:r>
              <a:rPr lang="en-US" sz="1600" dirty="0" err="1">
                <a:hlinkClick r:id="rId8"/>
              </a:rPr>
              <a:t>detroitpublictv</a:t>
            </a:r>
            <a:r>
              <a:rPr lang="en-US" sz="1600" dirty="0"/>
              <a:t> | </a:t>
            </a:r>
            <a:r>
              <a:rPr lang="en-US" sz="1600" dirty="0">
                <a:hlinkClick r:id="rId9"/>
              </a:rPr>
              <a:t>twitter.com/</a:t>
            </a:r>
            <a:r>
              <a:rPr lang="en-US" sz="1600" dirty="0" err="1">
                <a:hlinkClick r:id="rId9"/>
              </a:rPr>
              <a:t>detroitpublictv</a:t>
            </a:r>
            <a:r>
              <a:rPr lang="en-US" sz="1600" dirty="0"/>
              <a:t>	</a:t>
            </a:r>
          </a:p>
          <a:p>
            <a:endParaRPr lang="en-US" dirty="0"/>
          </a:p>
        </p:txBody>
      </p:sp>
    </p:spTree>
    <p:extLst>
      <p:ext uri="{BB962C8B-B14F-4D97-AF65-F5344CB8AC3E}">
        <p14:creationId xmlns:p14="http://schemas.microsoft.com/office/powerpoint/2010/main" val="18655632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1" y="1384300"/>
            <a:ext cx="8202710" cy="4580082"/>
          </a:xfrm>
        </p:spPr>
        <p:txBody>
          <a:bodyPr/>
          <a:lstStyle/>
          <a:p>
            <a:pPr marL="0" indent="0">
              <a:buNone/>
            </a:pPr>
            <a:r>
              <a:rPr lang="en-US" sz="2200" b="1" dirty="0"/>
              <a:t>THE ANSWER?</a:t>
            </a:r>
          </a:p>
          <a:p>
            <a:pPr marL="0" lvl="0" indent="0">
              <a:lnSpc>
                <a:spcPct val="100000"/>
              </a:lnSpc>
              <a:spcBef>
                <a:spcPts val="1200"/>
              </a:spcBef>
              <a:spcAft>
                <a:spcPts val="600"/>
              </a:spcAft>
              <a:buNone/>
            </a:pPr>
            <a:r>
              <a:rPr lang="en-US" sz="2000" dirty="0"/>
              <a:t>False. You should gradually shift your investments to a more conservative asset mix </a:t>
            </a:r>
            <a:r>
              <a:rPr lang="en-US" sz="2000" i="1" dirty="0"/>
              <a:t>before</a:t>
            </a:r>
            <a:r>
              <a:rPr lang="en-US" sz="2000" dirty="0"/>
              <a:t> you retire.</a:t>
            </a:r>
          </a:p>
          <a:p>
            <a:pPr marL="0" lvl="0" indent="0">
              <a:lnSpc>
                <a:spcPct val="100000"/>
              </a:lnSpc>
              <a:spcBef>
                <a:spcPts val="1200"/>
              </a:spcBef>
              <a:spcAft>
                <a:spcPts val="600"/>
              </a:spcAft>
              <a:buNone/>
            </a:pPr>
            <a:r>
              <a:rPr lang="en-US" sz="2000" dirty="0"/>
              <a:t>That doesn’t mean you should shun all growth-focused investments. You’ll want to keep some higher-return investments (such as more stable income stocks) in your portfolio to plump up your nest egg over the long term. </a:t>
            </a:r>
          </a:p>
          <a:p>
            <a:pPr marL="0" lvl="0" indent="0">
              <a:lnSpc>
                <a:spcPct val="100000"/>
              </a:lnSpc>
              <a:spcBef>
                <a:spcPts val="1200"/>
              </a:spcBef>
              <a:spcAft>
                <a:spcPts val="600"/>
              </a:spcAft>
              <a:buNone/>
            </a:pPr>
            <a:r>
              <a:rPr lang="en-US" sz="2000" dirty="0"/>
              <a:t>Another option? Transfer retirement investments into a target date fund (with the target date based on the year you plan to retire). These funds do the rebalancing for you – automatically modifying holdings toward a more conservative mix the closer you get to retirement.</a:t>
            </a:r>
          </a:p>
          <a:p>
            <a:pPr marL="0" indent="0">
              <a:lnSpc>
                <a:spcPct val="100000"/>
              </a:lnSpc>
              <a:spcBef>
                <a:spcPts val="1200"/>
              </a:spcBef>
              <a:spcAft>
                <a:spcPts val="600"/>
              </a:spcAft>
              <a:buNone/>
            </a:pPr>
            <a:endParaRPr lang="en-US" sz="2000" dirty="0"/>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324599742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3" y="1905216"/>
            <a:ext cx="5459412" cy="3587317"/>
          </a:xfrm>
        </p:spPr>
        <p:txBody>
          <a:bodyPr/>
          <a:lstStyle/>
          <a:p>
            <a:pPr marL="0" indent="0">
              <a:lnSpc>
                <a:spcPct val="100000"/>
              </a:lnSpc>
              <a:spcBef>
                <a:spcPts val="1200"/>
              </a:spcBef>
              <a:spcAft>
                <a:spcPts val="600"/>
              </a:spcAft>
              <a:buNone/>
            </a:pPr>
            <a:r>
              <a:rPr lang="en-US" sz="2000" b="1" dirty="0"/>
              <a:t>QUESTION # 4</a:t>
            </a:r>
          </a:p>
          <a:p>
            <a:pPr marL="0" indent="0">
              <a:lnSpc>
                <a:spcPct val="100000"/>
              </a:lnSpc>
              <a:spcBef>
                <a:spcPts val="1200"/>
              </a:spcBef>
              <a:spcAft>
                <a:spcPts val="600"/>
              </a:spcAft>
              <a:buNone/>
            </a:pPr>
            <a:r>
              <a:rPr lang="en-US" sz="2000" dirty="0"/>
              <a:t>What does Medicare Part A cover?</a:t>
            </a:r>
          </a:p>
          <a:p>
            <a:pPr marL="457200" indent="-457200">
              <a:lnSpc>
                <a:spcPct val="100000"/>
              </a:lnSpc>
              <a:spcBef>
                <a:spcPts val="1200"/>
              </a:spcBef>
              <a:spcAft>
                <a:spcPts val="600"/>
              </a:spcAft>
              <a:buAutoNum type="alphaUcPeriod"/>
            </a:pPr>
            <a:r>
              <a:rPr lang="en-US" sz="2000" dirty="0"/>
              <a:t>Doctor bills</a:t>
            </a:r>
          </a:p>
          <a:p>
            <a:pPr marL="457200" indent="-457200">
              <a:lnSpc>
                <a:spcPct val="100000"/>
              </a:lnSpc>
              <a:spcBef>
                <a:spcPts val="1200"/>
              </a:spcBef>
              <a:spcAft>
                <a:spcPts val="600"/>
              </a:spcAft>
              <a:buAutoNum type="alphaUcPeriod"/>
            </a:pPr>
            <a:r>
              <a:rPr lang="en-US" sz="2000" dirty="0"/>
              <a:t>Prescription medicines</a:t>
            </a:r>
          </a:p>
          <a:p>
            <a:pPr marL="457200" indent="-457200">
              <a:lnSpc>
                <a:spcPct val="100000"/>
              </a:lnSpc>
              <a:spcBef>
                <a:spcPts val="1200"/>
              </a:spcBef>
              <a:spcAft>
                <a:spcPts val="600"/>
              </a:spcAft>
              <a:buAutoNum type="alphaUcPeriod"/>
            </a:pPr>
            <a:r>
              <a:rPr lang="en-US" sz="2000" dirty="0"/>
              <a:t>Hospitalization costs</a:t>
            </a:r>
          </a:p>
          <a:p>
            <a:pPr marL="457200" indent="-457200">
              <a:lnSpc>
                <a:spcPct val="100000"/>
              </a:lnSpc>
              <a:spcBef>
                <a:spcPts val="1200"/>
              </a:spcBef>
              <a:spcAft>
                <a:spcPts val="600"/>
              </a:spcAft>
              <a:buAutoNum type="alphaUcPeriod"/>
            </a:pPr>
            <a:r>
              <a:rPr lang="en-US" sz="2000" dirty="0"/>
              <a:t>All of the above</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72227" y="2443025"/>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A</a:t>
            </a:r>
          </a:p>
          <a:p>
            <a:pPr marL="365760" indent="-365760">
              <a:lnSpc>
                <a:spcPct val="100000"/>
              </a:lnSpc>
              <a:spcBef>
                <a:spcPts val="1200"/>
              </a:spcBef>
              <a:spcAft>
                <a:spcPts val="1200"/>
              </a:spcAft>
              <a:buFont typeface="Wingdings" panose="05000000000000000000" pitchFamily="2" charset="2"/>
              <a:buChar char="q"/>
            </a:pPr>
            <a:r>
              <a:rPr lang="en-US" sz="2200" dirty="0"/>
              <a:t>B</a:t>
            </a:r>
          </a:p>
          <a:p>
            <a:pPr marL="365760" indent="-365760">
              <a:lnSpc>
                <a:spcPct val="100000"/>
              </a:lnSpc>
              <a:spcBef>
                <a:spcPts val="1200"/>
              </a:spcBef>
              <a:spcAft>
                <a:spcPts val="1200"/>
              </a:spcAft>
              <a:buFont typeface="Wingdings" panose="05000000000000000000" pitchFamily="2" charset="2"/>
              <a:buChar char="q"/>
            </a:pPr>
            <a:r>
              <a:rPr lang="en-US" sz="2200" dirty="0"/>
              <a:t>C</a:t>
            </a:r>
          </a:p>
          <a:p>
            <a:pPr marL="365760" indent="-365760">
              <a:lnSpc>
                <a:spcPct val="100000"/>
              </a:lnSpc>
              <a:spcBef>
                <a:spcPts val="1200"/>
              </a:spcBef>
              <a:spcAft>
                <a:spcPts val="1200"/>
              </a:spcAft>
              <a:buFont typeface="Wingdings" panose="05000000000000000000" pitchFamily="2" charset="2"/>
              <a:buChar char="q"/>
            </a:pPr>
            <a:r>
              <a:rPr lang="en-US" sz="2200" dirty="0"/>
              <a:t>D</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35549306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1" y="1384300"/>
            <a:ext cx="8202710" cy="4580082"/>
          </a:xfrm>
        </p:spPr>
        <p:txBody>
          <a:bodyPr/>
          <a:lstStyle/>
          <a:p>
            <a:pPr marL="0" indent="0">
              <a:buNone/>
            </a:pPr>
            <a:r>
              <a:rPr lang="en-US" sz="2200" b="1" dirty="0"/>
              <a:t>THE ANSWER?</a:t>
            </a:r>
          </a:p>
          <a:p>
            <a:pPr marL="0" lvl="0" indent="0">
              <a:lnSpc>
                <a:spcPct val="100000"/>
              </a:lnSpc>
              <a:spcBef>
                <a:spcPts val="1200"/>
              </a:spcBef>
              <a:spcAft>
                <a:spcPts val="600"/>
              </a:spcAft>
              <a:buNone/>
            </a:pPr>
            <a:r>
              <a:rPr lang="en-US" sz="2000" dirty="0"/>
              <a:t>It’s C. Medicare Part A, in which you should enroll when you turn 65, covers hospitalization, including inpatient stays and hospice care. Medicare Part B covers doctor visits and outpatient services. And Medicare Part D covers prescription drugs. </a:t>
            </a:r>
          </a:p>
          <a:p>
            <a:pPr marL="0" lvl="0" indent="0">
              <a:lnSpc>
                <a:spcPct val="100000"/>
              </a:lnSpc>
              <a:spcBef>
                <a:spcPts val="1200"/>
              </a:spcBef>
              <a:spcAft>
                <a:spcPts val="600"/>
              </a:spcAft>
              <a:buNone/>
            </a:pPr>
            <a:r>
              <a:rPr lang="en-US" sz="2000" dirty="0"/>
              <a:t>There’s no charge for Medicare Part A. And for most beneficiaries, Part B costs $134 per month in 2018. The monthly charges for Medicare Part B depend on your income. </a:t>
            </a:r>
          </a:p>
          <a:p>
            <a:pPr marL="0" lvl="0" indent="0">
              <a:lnSpc>
                <a:spcPct val="100000"/>
              </a:lnSpc>
              <a:spcBef>
                <a:spcPts val="1200"/>
              </a:spcBef>
              <a:spcAft>
                <a:spcPts val="600"/>
              </a:spcAft>
              <a:buNone/>
            </a:pPr>
            <a:r>
              <a:rPr lang="en-US" sz="2000" dirty="0"/>
              <a:t>There’s also the option to purchase Medicare Part C (Medicare Advantage) and Part D (prescription drug coverage). Each part comes with its own co-pays and deductibles.</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237573530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2" y="1685406"/>
            <a:ext cx="5583237" cy="4520046"/>
          </a:xfrm>
        </p:spPr>
        <p:txBody>
          <a:bodyPr/>
          <a:lstStyle/>
          <a:p>
            <a:pPr marL="0" indent="0">
              <a:lnSpc>
                <a:spcPct val="100000"/>
              </a:lnSpc>
              <a:spcBef>
                <a:spcPts val="600"/>
              </a:spcBef>
              <a:spcAft>
                <a:spcPts val="600"/>
              </a:spcAft>
              <a:buNone/>
            </a:pPr>
            <a:r>
              <a:rPr lang="en-US" sz="2000" b="1" dirty="0"/>
              <a:t>QUESTION # 5</a:t>
            </a:r>
          </a:p>
          <a:p>
            <a:pPr marL="0" indent="0">
              <a:lnSpc>
                <a:spcPct val="100000"/>
              </a:lnSpc>
              <a:spcBef>
                <a:spcPts val="600"/>
              </a:spcBef>
              <a:spcAft>
                <a:spcPts val="600"/>
              </a:spcAft>
              <a:buNone/>
            </a:pPr>
            <a:r>
              <a:rPr lang="en-US" sz="2000" dirty="0"/>
              <a:t>Which of these questions should you weigh when considering whether an annuity makes sense?</a:t>
            </a:r>
          </a:p>
          <a:p>
            <a:pPr marL="457200" indent="-457200">
              <a:lnSpc>
                <a:spcPct val="100000"/>
              </a:lnSpc>
              <a:spcBef>
                <a:spcPts val="600"/>
              </a:spcBef>
              <a:spcAft>
                <a:spcPts val="600"/>
              </a:spcAft>
              <a:buAutoNum type="alphaUcPeriod"/>
            </a:pPr>
            <a:r>
              <a:rPr lang="en-US" sz="2000" dirty="0"/>
              <a:t>Will I need to generate more predictable income in retirement to cover essentials?</a:t>
            </a:r>
          </a:p>
          <a:p>
            <a:pPr marL="457200" indent="-457200">
              <a:lnSpc>
                <a:spcPct val="100000"/>
              </a:lnSpc>
              <a:spcBef>
                <a:spcPts val="600"/>
              </a:spcBef>
              <a:spcAft>
                <a:spcPts val="600"/>
              </a:spcAft>
              <a:buAutoNum type="alphaUcPeriod"/>
            </a:pPr>
            <a:r>
              <a:rPr lang="en-US" sz="2000" dirty="0"/>
              <a:t>Do I already have a hefty, diversified nest egg?</a:t>
            </a:r>
          </a:p>
          <a:p>
            <a:pPr marL="457200" indent="-457200">
              <a:lnSpc>
                <a:spcPct val="100000"/>
              </a:lnSpc>
              <a:spcBef>
                <a:spcPts val="600"/>
              </a:spcBef>
              <a:spcAft>
                <a:spcPts val="600"/>
              </a:spcAft>
              <a:buAutoNum type="alphaUcPeriod"/>
            </a:pPr>
            <a:r>
              <a:rPr lang="en-US" sz="2000" dirty="0"/>
              <a:t>What happens if I need to access my money before the withdrawal period begins?</a:t>
            </a:r>
          </a:p>
          <a:p>
            <a:pPr marL="457200" indent="-457200">
              <a:lnSpc>
                <a:spcPct val="100000"/>
              </a:lnSpc>
              <a:spcBef>
                <a:spcPts val="600"/>
              </a:spcBef>
              <a:spcAft>
                <a:spcPts val="600"/>
              </a:spcAft>
              <a:buAutoNum type="alphaUcPeriod"/>
            </a:pPr>
            <a:r>
              <a:rPr lang="en-US" sz="2000" dirty="0"/>
              <a:t>How healthy is the insurer selling the annuity?</a:t>
            </a:r>
          </a:p>
          <a:p>
            <a:pPr marL="457200" indent="-457200">
              <a:lnSpc>
                <a:spcPct val="100000"/>
              </a:lnSpc>
              <a:spcBef>
                <a:spcPts val="600"/>
              </a:spcBef>
              <a:spcAft>
                <a:spcPts val="600"/>
              </a:spcAft>
              <a:buAutoNum type="alphaUcPeriod"/>
            </a:pPr>
            <a:r>
              <a:rPr lang="en-US" sz="2000" dirty="0"/>
              <a:t>All of the above.</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452237" y="2060431"/>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A</a:t>
            </a:r>
          </a:p>
          <a:p>
            <a:pPr marL="365760" indent="-365760">
              <a:lnSpc>
                <a:spcPct val="100000"/>
              </a:lnSpc>
              <a:spcBef>
                <a:spcPts val="1200"/>
              </a:spcBef>
              <a:spcAft>
                <a:spcPts val="1200"/>
              </a:spcAft>
              <a:buFont typeface="Wingdings" panose="05000000000000000000" pitchFamily="2" charset="2"/>
              <a:buChar char="q"/>
            </a:pPr>
            <a:r>
              <a:rPr lang="en-US" sz="2200" dirty="0"/>
              <a:t>B</a:t>
            </a:r>
          </a:p>
          <a:p>
            <a:pPr marL="365760" indent="-365760">
              <a:lnSpc>
                <a:spcPct val="100000"/>
              </a:lnSpc>
              <a:spcBef>
                <a:spcPts val="1200"/>
              </a:spcBef>
              <a:spcAft>
                <a:spcPts val="1200"/>
              </a:spcAft>
              <a:buFont typeface="Wingdings" panose="05000000000000000000" pitchFamily="2" charset="2"/>
              <a:buChar char="q"/>
            </a:pPr>
            <a:r>
              <a:rPr lang="en-US" sz="2200" dirty="0"/>
              <a:t>C</a:t>
            </a:r>
          </a:p>
          <a:p>
            <a:pPr marL="365760" indent="-365760">
              <a:lnSpc>
                <a:spcPct val="100000"/>
              </a:lnSpc>
              <a:spcBef>
                <a:spcPts val="1200"/>
              </a:spcBef>
              <a:spcAft>
                <a:spcPts val="1200"/>
              </a:spcAft>
              <a:buFont typeface="Wingdings" panose="05000000000000000000" pitchFamily="2" charset="2"/>
              <a:buChar char="q"/>
            </a:pPr>
            <a:r>
              <a:rPr lang="en-US" sz="2200" dirty="0"/>
              <a:t>D</a:t>
            </a:r>
          </a:p>
          <a:p>
            <a:pPr marL="365760" indent="-365760">
              <a:lnSpc>
                <a:spcPct val="100000"/>
              </a:lnSpc>
              <a:spcBef>
                <a:spcPts val="1200"/>
              </a:spcBef>
              <a:spcAft>
                <a:spcPts val="1200"/>
              </a:spcAft>
              <a:buFont typeface="Wingdings" panose="05000000000000000000" pitchFamily="2" charset="2"/>
              <a:buChar char="q"/>
            </a:pPr>
            <a:r>
              <a:rPr lang="en-US" sz="2200" dirty="0"/>
              <a:t>E</a:t>
            </a:r>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93401390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1" y="1315720"/>
            <a:ext cx="8534180" cy="4580082"/>
          </a:xfrm>
        </p:spPr>
        <p:txBody>
          <a:bodyPr/>
          <a:lstStyle/>
          <a:p>
            <a:pPr marL="0" indent="0">
              <a:buNone/>
            </a:pPr>
            <a:r>
              <a:rPr lang="en-US" sz="2200" b="1" dirty="0"/>
              <a:t>THE ANSWER?</a:t>
            </a:r>
          </a:p>
          <a:p>
            <a:pPr marL="0" lvl="0" indent="0">
              <a:lnSpc>
                <a:spcPct val="100000"/>
              </a:lnSpc>
              <a:spcBef>
                <a:spcPts val="1200"/>
              </a:spcBef>
              <a:spcAft>
                <a:spcPts val="600"/>
              </a:spcAft>
              <a:buNone/>
            </a:pPr>
            <a:r>
              <a:rPr lang="en-US" sz="2000" dirty="0"/>
              <a:t>E, all of the above. Annuities can be complex products, so it’s important to do your homework if you’re considering adding them to your retirement income plan.</a:t>
            </a:r>
          </a:p>
          <a:p>
            <a:pPr marL="0" lvl="0" indent="0">
              <a:lnSpc>
                <a:spcPct val="100000"/>
              </a:lnSpc>
              <a:spcBef>
                <a:spcPts val="1200"/>
              </a:spcBef>
              <a:spcAft>
                <a:spcPts val="600"/>
              </a:spcAft>
              <a:buNone/>
            </a:pPr>
            <a:r>
              <a:rPr lang="en-US" sz="2000" dirty="0"/>
              <a:t>On one hand, annuities can offer peace of mind by providing predictable, guaranteed income. Some people look to annuities to “insure” their retirement and to receive periodic payments once they no longer receive a salary. </a:t>
            </a:r>
          </a:p>
          <a:p>
            <a:pPr marL="0" lvl="0" indent="0">
              <a:lnSpc>
                <a:spcPct val="100000"/>
              </a:lnSpc>
              <a:spcBef>
                <a:spcPts val="1200"/>
              </a:spcBef>
              <a:spcAft>
                <a:spcPts val="600"/>
              </a:spcAft>
              <a:buNone/>
            </a:pPr>
            <a:r>
              <a:rPr lang="en-US" sz="2000" dirty="0"/>
              <a:t>On the other hand, if you have (or are confident you will have) a sizable nest egg made up of a pension, or IRAs, 401(k)s and other investment accounts that you’re unlikely to deplete in your lifetime, annuities may not offer any added benefit.</a:t>
            </a:r>
          </a:p>
          <a:p>
            <a:pPr marL="0" lvl="0" indent="0">
              <a:lnSpc>
                <a:spcPct val="100000"/>
              </a:lnSpc>
              <a:spcBef>
                <a:spcPts val="1200"/>
              </a:spcBef>
              <a:spcAft>
                <a:spcPts val="600"/>
              </a:spcAft>
              <a:buNone/>
            </a:pPr>
            <a:r>
              <a:rPr lang="en-US" sz="2000" dirty="0"/>
              <a:t>All investments carry a level of risk, of course, and annuities come with fees and charges for certain features. And always make sure you consider the financial strength of the insurance company issuing any annuity you’re researching. </a:t>
            </a:r>
          </a:p>
          <a:p>
            <a:pPr marL="0" lvl="0" indent="0">
              <a:lnSpc>
                <a:spcPct val="100000"/>
              </a:lnSpc>
              <a:spcBef>
                <a:spcPts val="1200"/>
              </a:spcBef>
              <a:spcAft>
                <a:spcPts val="600"/>
              </a:spcAft>
              <a:buNone/>
            </a:pPr>
            <a:endParaRPr lang="en-US" sz="2000" dirty="0"/>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197443236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2" y="1687025"/>
            <a:ext cx="5583237" cy="4276154"/>
          </a:xfrm>
        </p:spPr>
        <p:txBody>
          <a:bodyPr/>
          <a:lstStyle/>
          <a:p>
            <a:pPr marL="0" indent="0">
              <a:lnSpc>
                <a:spcPct val="100000"/>
              </a:lnSpc>
              <a:spcBef>
                <a:spcPts val="600"/>
              </a:spcBef>
              <a:spcAft>
                <a:spcPts val="600"/>
              </a:spcAft>
              <a:buNone/>
            </a:pPr>
            <a:r>
              <a:rPr lang="en-US" sz="2000" b="1" dirty="0"/>
              <a:t>QUESTION # 6</a:t>
            </a:r>
          </a:p>
          <a:p>
            <a:pPr marL="0" indent="0">
              <a:lnSpc>
                <a:spcPct val="100000"/>
              </a:lnSpc>
              <a:spcBef>
                <a:spcPts val="600"/>
              </a:spcBef>
              <a:spcAft>
                <a:spcPts val="600"/>
              </a:spcAft>
              <a:buNone/>
            </a:pPr>
            <a:r>
              <a:rPr lang="en-US" sz="2000" dirty="0"/>
              <a:t>Which of these statements about reverse mortgages is false?</a:t>
            </a:r>
          </a:p>
          <a:p>
            <a:pPr marL="457200" indent="-457200">
              <a:lnSpc>
                <a:spcPct val="100000"/>
              </a:lnSpc>
              <a:spcBef>
                <a:spcPts val="600"/>
              </a:spcBef>
              <a:spcAft>
                <a:spcPts val="600"/>
              </a:spcAft>
              <a:buAutoNum type="alphaUcPeriod"/>
            </a:pPr>
            <a:r>
              <a:rPr lang="en-US" sz="2000" dirty="0"/>
              <a:t>A reverse mortgage is a loan secured by the value of a home (your primary residence).</a:t>
            </a:r>
          </a:p>
          <a:p>
            <a:pPr marL="457200" indent="-457200">
              <a:lnSpc>
                <a:spcPct val="100000"/>
              </a:lnSpc>
              <a:spcBef>
                <a:spcPts val="600"/>
              </a:spcBef>
              <a:spcAft>
                <a:spcPts val="600"/>
              </a:spcAft>
              <a:buAutoNum type="alphaUcPeriod"/>
            </a:pPr>
            <a:r>
              <a:rPr lang="en-US" sz="2000" dirty="0"/>
              <a:t>Reverse mortgage holders aren’t responsible for paying property taxes or homeowners insurance anymore, as a condition of the loan.</a:t>
            </a:r>
          </a:p>
          <a:p>
            <a:pPr marL="457200" indent="-457200">
              <a:lnSpc>
                <a:spcPct val="100000"/>
              </a:lnSpc>
              <a:spcBef>
                <a:spcPts val="600"/>
              </a:spcBef>
              <a:spcAft>
                <a:spcPts val="600"/>
              </a:spcAft>
              <a:buAutoNum type="alphaUcPeriod"/>
            </a:pPr>
            <a:r>
              <a:rPr lang="en-US" sz="2000" dirty="0"/>
              <a:t>Borrowers can choose to receive their loan proceeds as a monthly payment, a line of credit, or a combination of these. </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72227" y="2191565"/>
            <a:ext cx="5473700" cy="3267075"/>
          </a:xfrm>
        </p:spPr>
        <p:txBody>
          <a:bodyPr/>
          <a:lstStyle/>
          <a:p>
            <a:pPr marL="365760" indent="-365760">
              <a:lnSpc>
                <a:spcPct val="100000"/>
              </a:lnSpc>
              <a:spcBef>
                <a:spcPts val="1200"/>
              </a:spcBef>
              <a:spcAft>
                <a:spcPts val="1200"/>
              </a:spcAft>
              <a:buFont typeface="Wingdings" panose="05000000000000000000" pitchFamily="2" charset="2"/>
              <a:buChar char="q"/>
            </a:pPr>
            <a:r>
              <a:rPr lang="en-US" sz="2200" dirty="0"/>
              <a:t>A</a:t>
            </a:r>
          </a:p>
          <a:p>
            <a:pPr marL="365760" indent="-365760">
              <a:lnSpc>
                <a:spcPct val="100000"/>
              </a:lnSpc>
              <a:spcBef>
                <a:spcPts val="1200"/>
              </a:spcBef>
              <a:spcAft>
                <a:spcPts val="1200"/>
              </a:spcAft>
              <a:buFont typeface="Wingdings" panose="05000000000000000000" pitchFamily="2" charset="2"/>
              <a:buChar char="q"/>
            </a:pPr>
            <a:r>
              <a:rPr lang="en-US" sz="2200" dirty="0"/>
              <a:t>B</a:t>
            </a:r>
          </a:p>
          <a:p>
            <a:pPr marL="365760" indent="-365760">
              <a:lnSpc>
                <a:spcPct val="100000"/>
              </a:lnSpc>
              <a:spcBef>
                <a:spcPts val="1200"/>
              </a:spcBef>
              <a:spcAft>
                <a:spcPts val="1200"/>
              </a:spcAft>
              <a:buFont typeface="Wingdings" panose="05000000000000000000" pitchFamily="2" charset="2"/>
              <a:buChar char="q"/>
            </a:pPr>
            <a:r>
              <a:rPr lang="en-US" sz="2200" dirty="0"/>
              <a:t>C</a:t>
            </a:r>
          </a:p>
          <a:p>
            <a:pPr marL="0" indent="0">
              <a:lnSpc>
                <a:spcPct val="100000"/>
              </a:lnSpc>
              <a:spcBef>
                <a:spcPts val="1200"/>
              </a:spcBef>
              <a:spcAft>
                <a:spcPts val="1200"/>
              </a:spcAft>
              <a:buNone/>
            </a:pPr>
            <a:endParaRPr lang="en-US" sz="2200" dirty="0"/>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2409152507"/>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1" y="1384300"/>
            <a:ext cx="8054120" cy="4580082"/>
          </a:xfrm>
        </p:spPr>
        <p:txBody>
          <a:bodyPr/>
          <a:lstStyle/>
          <a:p>
            <a:pPr marL="0" indent="0">
              <a:buNone/>
            </a:pPr>
            <a:r>
              <a:rPr lang="en-US" sz="2200" b="1" dirty="0"/>
              <a:t>THE ANSWER?</a:t>
            </a:r>
          </a:p>
          <a:p>
            <a:pPr marL="0" lvl="0" indent="0">
              <a:lnSpc>
                <a:spcPct val="100000"/>
              </a:lnSpc>
              <a:spcBef>
                <a:spcPts val="1200"/>
              </a:spcBef>
              <a:spcAft>
                <a:spcPts val="600"/>
              </a:spcAft>
              <a:buNone/>
            </a:pPr>
            <a:r>
              <a:rPr lang="en-US" sz="2000" dirty="0"/>
              <a:t>It’s B. With a typical mortgage, monthly payments often include escrows for property taxes and homeowners insurance. But with a reverse mortgage, the borrower is responsible for making those payments, as well as for paying homeowners association dues and other assessments. </a:t>
            </a:r>
          </a:p>
          <a:p>
            <a:pPr marL="0" lvl="0" indent="0">
              <a:lnSpc>
                <a:spcPct val="100000"/>
              </a:lnSpc>
              <a:spcBef>
                <a:spcPts val="1200"/>
              </a:spcBef>
              <a:spcAft>
                <a:spcPts val="600"/>
              </a:spcAft>
              <a:buNone/>
            </a:pPr>
            <a:r>
              <a:rPr lang="en-US" sz="2000" dirty="0"/>
              <a:t>Because it’s a condition of the loan that’s specified in the mortgage note, failing to make these payments as required can lead to the loan being placed into default.</a:t>
            </a:r>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112902805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B46F-4683-468E-8102-FB0D6D5993EE}"/>
              </a:ext>
            </a:extLst>
          </p:cNvPr>
          <p:cNvSpPr>
            <a:spLocks noGrp="1"/>
          </p:cNvSpPr>
          <p:nvPr>
            <p:ph type="body" sz="quarter" idx="10"/>
          </p:nvPr>
        </p:nvSpPr>
        <p:spPr>
          <a:xfrm>
            <a:off x="360362" y="2062596"/>
            <a:ext cx="5583237" cy="4276154"/>
          </a:xfrm>
        </p:spPr>
        <p:txBody>
          <a:bodyPr/>
          <a:lstStyle/>
          <a:p>
            <a:pPr marL="0" indent="0">
              <a:lnSpc>
                <a:spcPct val="100000"/>
              </a:lnSpc>
              <a:spcBef>
                <a:spcPts val="1200"/>
              </a:spcBef>
              <a:spcAft>
                <a:spcPts val="600"/>
              </a:spcAft>
              <a:buNone/>
            </a:pPr>
            <a:r>
              <a:rPr lang="en-US" sz="2000" b="1" dirty="0"/>
              <a:t>QUESTION # 7</a:t>
            </a:r>
          </a:p>
          <a:p>
            <a:pPr marL="0" indent="0">
              <a:lnSpc>
                <a:spcPct val="100000"/>
              </a:lnSpc>
              <a:spcBef>
                <a:spcPts val="1200"/>
              </a:spcBef>
              <a:spcAft>
                <a:spcPts val="600"/>
              </a:spcAft>
              <a:buNone/>
            </a:pPr>
            <a:r>
              <a:rPr lang="en-US" sz="2000" dirty="0"/>
              <a:t>Jot down two reasons why exploring a phased retirement might benefit you.</a:t>
            </a:r>
          </a:p>
          <a:p>
            <a:pPr marL="0" indent="0">
              <a:lnSpc>
                <a:spcPct val="100000"/>
              </a:lnSpc>
              <a:spcBef>
                <a:spcPts val="1200"/>
              </a:spcBef>
              <a:spcAft>
                <a:spcPts val="600"/>
              </a:spcAft>
              <a:buNone/>
            </a:pPr>
            <a:r>
              <a:rPr lang="en-US" sz="2000" dirty="0"/>
              <a:t>Hint: Yes, they both have to do with money.</a:t>
            </a:r>
          </a:p>
        </p:txBody>
      </p:sp>
      <p:sp>
        <p:nvSpPr>
          <p:cNvPr id="3" name="Text Placeholder 2">
            <a:extLst>
              <a:ext uri="{FF2B5EF4-FFF2-40B4-BE49-F238E27FC236}">
                <a16:creationId xmlns:a16="http://schemas.microsoft.com/office/drawing/2014/main" id="{86AC2637-DC27-48C6-821D-325F00B3AB07}"/>
              </a:ext>
            </a:extLst>
          </p:cNvPr>
          <p:cNvSpPr>
            <a:spLocks noGrp="1"/>
          </p:cNvSpPr>
          <p:nvPr>
            <p:ph type="body" sz="quarter" idx="11"/>
          </p:nvPr>
        </p:nvSpPr>
        <p:spPr>
          <a:xfrm>
            <a:off x="6372227" y="2443025"/>
            <a:ext cx="5473700" cy="3267075"/>
          </a:xfrm>
        </p:spPr>
        <p:txBody>
          <a:bodyPr/>
          <a:lstStyle/>
          <a:p>
            <a:pPr marL="0" indent="0">
              <a:lnSpc>
                <a:spcPct val="100000"/>
              </a:lnSpc>
              <a:spcBef>
                <a:spcPts val="1200"/>
              </a:spcBef>
              <a:spcAft>
                <a:spcPts val="1200"/>
              </a:spcAft>
              <a:buNone/>
            </a:pPr>
            <a:r>
              <a:rPr lang="en-US" sz="2200" dirty="0"/>
              <a:t>Reason #1:</a:t>
            </a:r>
          </a:p>
          <a:p>
            <a:pPr marL="0" indent="0">
              <a:lnSpc>
                <a:spcPct val="100000"/>
              </a:lnSpc>
              <a:spcBef>
                <a:spcPts val="1200"/>
              </a:spcBef>
              <a:spcAft>
                <a:spcPts val="1200"/>
              </a:spcAft>
              <a:buNone/>
            </a:pPr>
            <a:endParaRPr lang="en-US" sz="2200" dirty="0"/>
          </a:p>
          <a:p>
            <a:pPr marL="0" indent="0">
              <a:lnSpc>
                <a:spcPct val="100000"/>
              </a:lnSpc>
              <a:spcBef>
                <a:spcPts val="1200"/>
              </a:spcBef>
              <a:spcAft>
                <a:spcPts val="1200"/>
              </a:spcAft>
              <a:buNone/>
            </a:pPr>
            <a:r>
              <a:rPr lang="en-US" sz="2200" dirty="0"/>
              <a:t>Reason #2:</a:t>
            </a:r>
          </a:p>
          <a:p>
            <a:pPr marL="0" indent="0">
              <a:lnSpc>
                <a:spcPct val="100000"/>
              </a:lnSpc>
              <a:spcBef>
                <a:spcPts val="1200"/>
              </a:spcBef>
              <a:spcAft>
                <a:spcPts val="1200"/>
              </a:spcAft>
              <a:buNone/>
            </a:pPr>
            <a:endParaRPr lang="en-US" sz="2200" dirty="0"/>
          </a:p>
        </p:txBody>
      </p:sp>
      <p:sp>
        <p:nvSpPr>
          <p:cNvPr id="4" name="Title 3">
            <a:extLst>
              <a:ext uri="{FF2B5EF4-FFF2-40B4-BE49-F238E27FC236}">
                <a16:creationId xmlns:a16="http://schemas.microsoft.com/office/drawing/2014/main" id="{643DFDC5-A28F-4482-8844-435117AB4342}"/>
              </a:ext>
            </a:extLst>
          </p:cNvPr>
          <p:cNvSpPr>
            <a:spLocks noGrp="1"/>
          </p:cNvSpPr>
          <p:nvPr>
            <p:ph type="title"/>
          </p:nvPr>
        </p:nvSpPr>
        <p:spPr>
          <a:xfrm>
            <a:off x="359602" y="283704"/>
            <a:ext cx="10685934"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322680463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B1171-9F66-4494-9CFE-11A2DE415B63}"/>
              </a:ext>
            </a:extLst>
          </p:cNvPr>
          <p:cNvSpPr>
            <a:spLocks noGrp="1"/>
          </p:cNvSpPr>
          <p:nvPr>
            <p:ph type="body" sz="quarter" idx="11"/>
          </p:nvPr>
        </p:nvSpPr>
        <p:spPr>
          <a:xfrm>
            <a:off x="472661" y="1384300"/>
            <a:ext cx="7996970" cy="4580082"/>
          </a:xfrm>
        </p:spPr>
        <p:txBody>
          <a:bodyPr/>
          <a:lstStyle/>
          <a:p>
            <a:pPr marL="0" indent="0">
              <a:buNone/>
            </a:pPr>
            <a:r>
              <a:rPr lang="en-US" sz="2200" b="1" dirty="0"/>
              <a:t>THE ANSWER?</a:t>
            </a:r>
          </a:p>
          <a:p>
            <a:pPr marL="0" lvl="0" indent="0">
              <a:lnSpc>
                <a:spcPct val="100000"/>
              </a:lnSpc>
              <a:spcBef>
                <a:spcPts val="1200"/>
              </a:spcBef>
              <a:spcAft>
                <a:spcPts val="600"/>
              </a:spcAft>
              <a:buNone/>
            </a:pPr>
            <a:r>
              <a:rPr lang="en-US" sz="2000" dirty="0"/>
              <a:t>Reason #1: You’ll wind up with a fatter nest egg. </a:t>
            </a:r>
          </a:p>
          <a:p>
            <a:pPr marL="0" lvl="0" indent="0">
              <a:lnSpc>
                <a:spcPct val="100000"/>
              </a:lnSpc>
              <a:spcBef>
                <a:spcPts val="1200"/>
              </a:spcBef>
              <a:spcAft>
                <a:spcPts val="600"/>
              </a:spcAft>
              <a:buNone/>
            </a:pPr>
            <a:r>
              <a:rPr lang="en-US" sz="2000" dirty="0"/>
              <a:t>While you’re still working, you’ll delay drawing down savings. And even if you don’t add a penny, the money in your retirement accounts will continue to benefit from tax-deferred growth.</a:t>
            </a:r>
          </a:p>
          <a:p>
            <a:pPr marL="0" lvl="0" indent="0">
              <a:lnSpc>
                <a:spcPct val="100000"/>
              </a:lnSpc>
              <a:spcBef>
                <a:spcPts val="1200"/>
              </a:spcBef>
              <a:spcAft>
                <a:spcPts val="600"/>
              </a:spcAft>
              <a:buNone/>
            </a:pPr>
            <a:r>
              <a:rPr lang="en-US" sz="2000" dirty="0"/>
              <a:t>Reason #2: You’ll get a bigger Social Security check. </a:t>
            </a:r>
          </a:p>
          <a:p>
            <a:pPr marL="0" lvl="0" indent="0">
              <a:lnSpc>
                <a:spcPct val="100000"/>
              </a:lnSpc>
              <a:spcBef>
                <a:spcPts val="1200"/>
              </a:spcBef>
              <a:spcAft>
                <a:spcPts val="600"/>
              </a:spcAft>
              <a:buNone/>
            </a:pPr>
            <a:r>
              <a:rPr lang="en-US" sz="2000" dirty="0"/>
              <a:t>Remember, monthly payments rise by 8% for each year you delay taking benefits after your full retirement age. So while you’re still bringing home the bacon, it’s more likely you can delay claiming Social Security to maximize that benefit.</a:t>
            </a:r>
          </a:p>
          <a:p>
            <a:pPr marL="0" lvl="0" indent="0">
              <a:lnSpc>
                <a:spcPct val="100000"/>
              </a:lnSpc>
              <a:spcBef>
                <a:spcPts val="1200"/>
              </a:spcBef>
              <a:spcAft>
                <a:spcPts val="600"/>
              </a:spcAft>
              <a:buNone/>
            </a:pPr>
            <a:endParaRPr lang="en-US" sz="2000" dirty="0"/>
          </a:p>
        </p:txBody>
      </p:sp>
      <p:sp>
        <p:nvSpPr>
          <p:cNvPr id="3" name="Title 2">
            <a:extLst>
              <a:ext uri="{FF2B5EF4-FFF2-40B4-BE49-F238E27FC236}">
                <a16:creationId xmlns:a16="http://schemas.microsoft.com/office/drawing/2014/main" id="{9A507551-6A43-4FCF-B547-4B4C5CAE6972}"/>
              </a:ext>
            </a:extLst>
          </p:cNvPr>
          <p:cNvSpPr>
            <a:spLocks noGrp="1"/>
          </p:cNvSpPr>
          <p:nvPr>
            <p:ph type="title"/>
          </p:nvPr>
        </p:nvSpPr>
        <p:spPr>
          <a:xfrm>
            <a:off x="359601" y="283704"/>
            <a:ext cx="10696325" cy="731521"/>
          </a:xfrm>
        </p:spPr>
        <p:txBody>
          <a:bodyPr/>
          <a:lstStyle/>
          <a:p>
            <a:r>
              <a:rPr lang="en-US" sz="4400" b="1" dirty="0"/>
              <a:t>Quiz: Test your retirement know-how</a:t>
            </a:r>
            <a:endParaRPr lang="en-US" dirty="0"/>
          </a:p>
        </p:txBody>
      </p:sp>
    </p:spTree>
    <p:extLst>
      <p:ext uri="{BB962C8B-B14F-4D97-AF65-F5344CB8AC3E}">
        <p14:creationId xmlns:p14="http://schemas.microsoft.com/office/powerpoint/2010/main" val="155195530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A619DBE-15B4-4FAF-AB78-8A178EFCD27F}"/>
              </a:ext>
            </a:extLst>
          </p:cNvPr>
          <p:cNvSpPr>
            <a:spLocks noGrp="1"/>
          </p:cNvSpPr>
          <p:nvPr>
            <p:ph type="body" sz="quarter" idx="11"/>
          </p:nvPr>
        </p:nvSpPr>
        <p:spPr>
          <a:xfrm>
            <a:off x="469900" y="1384300"/>
            <a:ext cx="5943600" cy="4337050"/>
          </a:xfrm>
        </p:spPr>
        <p:txBody>
          <a:bodyPr/>
          <a:lstStyle/>
          <a:p>
            <a:r>
              <a:rPr lang="en-US" sz="2400" b="1" dirty="0"/>
              <a:t>Presenter’s contact information</a:t>
            </a:r>
          </a:p>
          <a:p>
            <a:endParaRPr lang="en-US" sz="2400" dirty="0"/>
          </a:p>
          <a:p>
            <a:endParaRPr lang="en-US" sz="2400" dirty="0"/>
          </a:p>
          <a:p>
            <a:pPr marL="0" indent="0">
              <a:buNone/>
            </a:pPr>
            <a:endParaRPr lang="en-US" sz="2400" dirty="0"/>
          </a:p>
          <a:p>
            <a:r>
              <a:rPr lang="en-US" sz="2400" b="1" dirty="0"/>
              <a:t>Investor Protection Trust </a:t>
            </a:r>
            <a:r>
              <a:rPr lang="en-US" sz="2400" dirty="0"/>
              <a:t>www.investorprotection.org</a:t>
            </a:r>
          </a:p>
        </p:txBody>
      </p:sp>
      <p:sp>
        <p:nvSpPr>
          <p:cNvPr id="4" name="Title 3">
            <a:extLst>
              <a:ext uri="{FF2B5EF4-FFF2-40B4-BE49-F238E27FC236}">
                <a16:creationId xmlns:a16="http://schemas.microsoft.com/office/drawing/2014/main" id="{F60226D3-9C91-48D0-90B2-D3944D0AD73C}"/>
              </a:ext>
            </a:extLst>
          </p:cNvPr>
          <p:cNvSpPr>
            <a:spLocks noGrp="1"/>
          </p:cNvSpPr>
          <p:nvPr>
            <p:ph type="title"/>
          </p:nvPr>
        </p:nvSpPr>
        <p:spPr>
          <a:xfrm>
            <a:off x="359602" y="283704"/>
            <a:ext cx="5355398" cy="731521"/>
          </a:xfrm>
        </p:spPr>
        <p:txBody>
          <a:bodyPr/>
          <a:lstStyle/>
          <a:p>
            <a:r>
              <a:rPr lang="en-US" sz="4000" b="1" dirty="0"/>
              <a:t>Contact information</a:t>
            </a:r>
          </a:p>
        </p:txBody>
      </p:sp>
      <p:pic>
        <p:nvPicPr>
          <p:cNvPr id="16" name="Picture Placeholder 15">
            <a:extLst>
              <a:ext uri="{FF2B5EF4-FFF2-40B4-BE49-F238E27FC236}">
                <a16:creationId xmlns:a16="http://schemas.microsoft.com/office/drawing/2014/main" id="{86C479C2-EAD3-4947-977C-DCB4525563F0}"/>
              </a:ext>
            </a:extLst>
          </p:cNvPr>
          <p:cNvPicPr>
            <a:picLocks noGrp="1" noChangeAspect="1"/>
          </p:cNvPicPr>
          <p:nvPr>
            <p:ph type="pic" sz="quarter" idx="10"/>
          </p:nvPr>
        </p:nvPicPr>
        <p:blipFill>
          <a:blip r:embed="rId2"/>
          <a:srcRect t="460" b="460"/>
          <a:stretch>
            <a:fillRect/>
          </a:stretch>
        </p:blipFill>
        <p:spPr>
          <a:prstGeom prst="ellipse">
            <a:avLst/>
          </a:prstGeom>
        </p:spPr>
      </p:pic>
    </p:spTree>
    <p:extLst>
      <p:ext uri="{BB962C8B-B14F-4D97-AF65-F5344CB8AC3E}">
        <p14:creationId xmlns:p14="http://schemas.microsoft.com/office/powerpoint/2010/main" val="39759713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603B-4A57-4EC7-BEB4-957C03E4E51C}"/>
              </a:ext>
            </a:extLst>
          </p:cNvPr>
          <p:cNvSpPr>
            <a:spLocks noGrp="1"/>
          </p:cNvSpPr>
          <p:nvPr>
            <p:ph type="title"/>
          </p:nvPr>
        </p:nvSpPr>
        <p:spPr/>
        <p:txBody>
          <a:bodyPr/>
          <a:lstStyle/>
          <a:p>
            <a:r>
              <a:rPr lang="en-US" dirty="0"/>
              <a:t>Introduction</a:t>
            </a:r>
          </a:p>
        </p:txBody>
      </p:sp>
      <p:sp>
        <p:nvSpPr>
          <p:cNvPr id="5" name="TextBox 4">
            <a:extLst>
              <a:ext uri="{FF2B5EF4-FFF2-40B4-BE49-F238E27FC236}">
                <a16:creationId xmlns:a16="http://schemas.microsoft.com/office/drawing/2014/main" id="{ABDEC44F-CCFF-4574-AB43-0631EC376EE0}"/>
              </a:ext>
            </a:extLst>
          </p:cNvPr>
          <p:cNvSpPr txBox="1"/>
          <p:nvPr/>
        </p:nvSpPr>
        <p:spPr>
          <a:xfrm>
            <a:off x="414687" y="1340427"/>
            <a:ext cx="7869998" cy="4278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28600" lvl="0" indent="-228600" hangingPunct="1">
              <a:spcBef>
                <a:spcPts val="1200"/>
              </a:spcBef>
              <a:spcAft>
                <a:spcPts val="1200"/>
              </a:spcAft>
              <a:buSzPct val="100000"/>
              <a:buFont typeface="Arial"/>
              <a:buChar char="•"/>
            </a:pPr>
            <a:r>
              <a:rPr lang="en-US" sz="2400" dirty="0"/>
              <a:t>As you approach retirement age, your dreams for life’s next chapter are coming into view.</a:t>
            </a:r>
          </a:p>
          <a:p>
            <a:pPr marL="228600" lvl="0" indent="-228600" hangingPunct="1">
              <a:spcBef>
                <a:spcPts val="1200"/>
              </a:spcBef>
              <a:spcAft>
                <a:spcPts val="1200"/>
              </a:spcAft>
              <a:buSzPct val="100000"/>
              <a:buFont typeface="Arial"/>
              <a:buChar char="•"/>
            </a:pPr>
            <a:r>
              <a:rPr lang="en-US" sz="2400" dirty="0"/>
              <a:t>You can’t afford to lose sight of an important goal: boosting your nest egg’s longevity.</a:t>
            </a:r>
          </a:p>
          <a:p>
            <a:pPr marL="228600" lvl="0" indent="-228600" hangingPunct="1">
              <a:spcBef>
                <a:spcPts val="1200"/>
              </a:spcBef>
              <a:spcAft>
                <a:spcPts val="1200"/>
              </a:spcAft>
              <a:buSzPct val="100000"/>
              <a:buFont typeface="Arial"/>
              <a:buChar char="•"/>
            </a:pPr>
            <a:r>
              <a:rPr lang="en-US" sz="2400" dirty="0"/>
              <a:t>Now’s the time to size up your future income, preserve savings, and consider supplemental retirement-income options. </a:t>
            </a:r>
          </a:p>
          <a:p>
            <a:pPr marL="228600" lvl="0" indent="-228600" hangingPunct="1">
              <a:spcBef>
                <a:spcPts val="1200"/>
              </a:spcBef>
              <a:spcAft>
                <a:spcPts val="1200"/>
              </a:spcAft>
              <a:buSzPct val="100000"/>
              <a:buFont typeface="Arial"/>
              <a:buChar char="•"/>
            </a:pPr>
            <a:r>
              <a:rPr lang="en-US" sz="2400" dirty="0"/>
              <a:t>Each move you make will go toward supporting the retirement you deserve.</a:t>
            </a:r>
          </a:p>
        </p:txBody>
      </p:sp>
    </p:spTree>
    <p:extLst>
      <p:ext uri="{BB962C8B-B14F-4D97-AF65-F5344CB8AC3E}">
        <p14:creationId xmlns:p14="http://schemas.microsoft.com/office/powerpoint/2010/main" val="31447022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6BCC417-20DD-4677-B5E6-884E90B4C50C}"/>
              </a:ext>
            </a:extLst>
          </p:cNvPr>
          <p:cNvPicPr>
            <a:picLocks noGrp="1" noChangeAspect="1"/>
          </p:cNvPicPr>
          <p:nvPr>
            <p:ph type="pic" sz="quarter" idx="10"/>
          </p:nvPr>
        </p:nvPicPr>
        <p:blipFill>
          <a:blip r:embed="rId2"/>
          <a:srcRect l="19046" r="19046"/>
          <a:stretch>
            <a:fillRect/>
          </a:stretch>
        </p:blipFill>
        <p:spPr>
          <a:prstGeom prst="ellipse">
            <a:avLst/>
          </a:prstGeom>
        </p:spPr>
      </p:pic>
      <p:sp>
        <p:nvSpPr>
          <p:cNvPr id="3" name="Text Placeholder 2">
            <a:extLst>
              <a:ext uri="{FF2B5EF4-FFF2-40B4-BE49-F238E27FC236}">
                <a16:creationId xmlns:a16="http://schemas.microsoft.com/office/drawing/2014/main" id="{57EF8076-C702-478D-B220-3B3D3C2E81B7}"/>
              </a:ext>
            </a:extLst>
          </p:cNvPr>
          <p:cNvSpPr>
            <a:spLocks noGrp="1"/>
          </p:cNvSpPr>
          <p:nvPr>
            <p:ph type="body" sz="quarter" idx="11"/>
          </p:nvPr>
        </p:nvSpPr>
        <p:spPr>
          <a:xfrm>
            <a:off x="469900" y="1373283"/>
            <a:ext cx="6162254" cy="4337050"/>
          </a:xfrm>
        </p:spPr>
        <p:txBody>
          <a:bodyPr/>
          <a:lstStyle/>
          <a:p>
            <a:pPr>
              <a:lnSpc>
                <a:spcPct val="100000"/>
              </a:lnSpc>
              <a:spcBef>
                <a:spcPts val="1200"/>
              </a:spcBef>
              <a:spcAft>
                <a:spcPts val="1200"/>
              </a:spcAft>
            </a:pPr>
            <a:r>
              <a:rPr lang="en-US" sz="2400" dirty="0"/>
              <a:t>Shift investing and withdrawal strategies.</a:t>
            </a:r>
          </a:p>
          <a:p>
            <a:pPr>
              <a:lnSpc>
                <a:spcPct val="100000"/>
              </a:lnSpc>
              <a:spcBef>
                <a:spcPts val="1200"/>
              </a:spcBef>
              <a:spcAft>
                <a:spcPts val="1200"/>
              </a:spcAft>
            </a:pPr>
            <a:r>
              <a:rPr lang="en-US" sz="2400" dirty="0"/>
              <a:t>Get trustworthy advice to stay on track.</a:t>
            </a:r>
          </a:p>
          <a:p>
            <a:pPr>
              <a:lnSpc>
                <a:spcPct val="100000"/>
              </a:lnSpc>
              <a:spcBef>
                <a:spcPts val="1200"/>
              </a:spcBef>
              <a:spcAft>
                <a:spcPts val="1200"/>
              </a:spcAft>
            </a:pPr>
            <a:r>
              <a:rPr lang="en-US" sz="2400" dirty="0"/>
              <a:t>Plan for Social Security and Medicare.</a:t>
            </a:r>
          </a:p>
          <a:p>
            <a:pPr>
              <a:lnSpc>
                <a:spcPct val="100000"/>
              </a:lnSpc>
              <a:spcBef>
                <a:spcPts val="1200"/>
              </a:spcBef>
              <a:spcAft>
                <a:spcPts val="1200"/>
              </a:spcAft>
            </a:pPr>
            <a:r>
              <a:rPr lang="en-US" sz="2400" dirty="0"/>
              <a:t>Understand the pros and cons of annuities.</a:t>
            </a:r>
          </a:p>
          <a:p>
            <a:pPr>
              <a:lnSpc>
                <a:spcPct val="100000"/>
              </a:lnSpc>
              <a:spcBef>
                <a:spcPts val="1200"/>
              </a:spcBef>
              <a:spcAft>
                <a:spcPts val="1200"/>
              </a:spcAft>
            </a:pPr>
            <a:r>
              <a:rPr lang="en-US" sz="2400" dirty="0"/>
              <a:t>Get more value from your home equity.</a:t>
            </a:r>
          </a:p>
          <a:p>
            <a:pPr>
              <a:lnSpc>
                <a:spcPct val="100000"/>
              </a:lnSpc>
              <a:spcBef>
                <a:spcPts val="1200"/>
              </a:spcBef>
              <a:spcAft>
                <a:spcPts val="1200"/>
              </a:spcAft>
            </a:pPr>
            <a:r>
              <a:rPr lang="en-US" sz="2400" dirty="0"/>
              <a:t>Explore a phased retirement.</a:t>
            </a:r>
          </a:p>
          <a:p>
            <a:pPr marL="0" indent="0">
              <a:lnSpc>
                <a:spcPct val="100000"/>
              </a:lnSpc>
              <a:spcBef>
                <a:spcPts val="1200"/>
              </a:spcBef>
              <a:spcAft>
                <a:spcPts val="1200"/>
              </a:spcAft>
              <a:buNone/>
            </a:pPr>
            <a:r>
              <a:rPr lang="en-US" sz="2400" dirty="0"/>
              <a:t>Let’s take a closer look at the six steps.</a:t>
            </a:r>
          </a:p>
        </p:txBody>
      </p:sp>
      <p:sp>
        <p:nvSpPr>
          <p:cNvPr id="4" name="Title 3">
            <a:extLst>
              <a:ext uri="{FF2B5EF4-FFF2-40B4-BE49-F238E27FC236}">
                <a16:creationId xmlns:a16="http://schemas.microsoft.com/office/drawing/2014/main" id="{776B563F-4131-49FB-BA0B-BF88A21BB8F0}"/>
              </a:ext>
            </a:extLst>
          </p:cNvPr>
          <p:cNvSpPr>
            <a:spLocks noGrp="1"/>
          </p:cNvSpPr>
          <p:nvPr>
            <p:ph type="title"/>
          </p:nvPr>
        </p:nvSpPr>
        <p:spPr>
          <a:xfrm>
            <a:off x="359601" y="283704"/>
            <a:ext cx="7411225" cy="731521"/>
          </a:xfrm>
        </p:spPr>
        <p:txBody>
          <a:bodyPr/>
          <a:lstStyle/>
          <a:p>
            <a:r>
              <a:rPr lang="en-US" sz="4400" b="1" dirty="0"/>
              <a:t>6 steps to take today</a:t>
            </a:r>
            <a:endParaRPr lang="en-US" sz="4400" dirty="0"/>
          </a:p>
        </p:txBody>
      </p:sp>
    </p:spTree>
    <p:extLst>
      <p:ext uri="{BB962C8B-B14F-4D97-AF65-F5344CB8AC3E}">
        <p14:creationId xmlns:p14="http://schemas.microsoft.com/office/powerpoint/2010/main" val="148112134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E24088-B686-45BB-88A6-4E6EF2BFC50E}"/>
              </a:ext>
            </a:extLst>
          </p:cNvPr>
          <p:cNvSpPr>
            <a:spLocks noGrp="1"/>
          </p:cNvSpPr>
          <p:nvPr>
            <p:ph type="body" sz="quarter" idx="11"/>
          </p:nvPr>
        </p:nvSpPr>
        <p:spPr>
          <a:xfrm>
            <a:off x="469899" y="1384300"/>
            <a:ext cx="8628381" cy="4337050"/>
          </a:xfrm>
        </p:spPr>
        <p:txBody>
          <a:bodyPr/>
          <a:lstStyle/>
          <a:p>
            <a:pPr marL="0" indent="0">
              <a:lnSpc>
                <a:spcPct val="100000"/>
              </a:lnSpc>
              <a:spcBef>
                <a:spcPts val="1200"/>
              </a:spcBef>
              <a:spcAft>
                <a:spcPts val="600"/>
              </a:spcAft>
              <a:buNone/>
            </a:pPr>
            <a:r>
              <a:rPr lang="en-US" sz="2200" b="1" dirty="0"/>
              <a:t>REALLOCATE YOUR ASSET MIX</a:t>
            </a:r>
          </a:p>
          <a:p>
            <a:pPr>
              <a:lnSpc>
                <a:spcPct val="100000"/>
              </a:lnSpc>
              <a:spcBef>
                <a:spcPts val="1200"/>
              </a:spcBef>
              <a:spcAft>
                <a:spcPts val="600"/>
              </a:spcAft>
            </a:pPr>
            <a:r>
              <a:rPr lang="en-US" sz="2200" dirty="0"/>
              <a:t>Shift from growth to wealth preservation as retirement nears.</a:t>
            </a:r>
          </a:p>
          <a:p>
            <a:pPr>
              <a:lnSpc>
                <a:spcPct val="100000"/>
              </a:lnSpc>
              <a:spcBef>
                <a:spcPts val="1200"/>
              </a:spcBef>
              <a:spcAft>
                <a:spcPts val="600"/>
              </a:spcAft>
            </a:pPr>
            <a:r>
              <a:rPr lang="en-US" sz="2200" dirty="0"/>
              <a:t>Bump up share of safer investments (bonds and cash) vs. riskier investments (stocks).</a:t>
            </a:r>
          </a:p>
          <a:p>
            <a:pPr>
              <a:lnSpc>
                <a:spcPct val="100000"/>
              </a:lnSpc>
              <a:spcBef>
                <a:spcPts val="1200"/>
              </a:spcBef>
              <a:spcAft>
                <a:spcPts val="600"/>
              </a:spcAft>
            </a:pPr>
            <a:r>
              <a:rPr lang="en-US" sz="2200" dirty="0"/>
              <a:t>Keep a healthy portion of higher-return investments (such as more stable income stocks) to sustain your nest egg.</a:t>
            </a:r>
          </a:p>
          <a:p>
            <a:pPr>
              <a:lnSpc>
                <a:spcPct val="100000"/>
              </a:lnSpc>
              <a:spcBef>
                <a:spcPts val="1200"/>
              </a:spcBef>
              <a:spcAft>
                <a:spcPts val="600"/>
              </a:spcAft>
            </a:pPr>
            <a:r>
              <a:rPr lang="en-US" sz="2200" b="1" dirty="0"/>
              <a:t>Common rule of thumb: </a:t>
            </a:r>
            <a:r>
              <a:rPr lang="en-US" sz="2200" dirty="0"/>
              <a:t>Set an allocation for stocks by subtracting your age from 120. </a:t>
            </a:r>
          </a:p>
          <a:p>
            <a:pPr marL="0" indent="0">
              <a:lnSpc>
                <a:spcPct val="100000"/>
              </a:lnSpc>
              <a:spcBef>
                <a:spcPts val="1200"/>
              </a:spcBef>
              <a:spcAft>
                <a:spcPts val="600"/>
              </a:spcAft>
              <a:buNone/>
            </a:pPr>
            <a:r>
              <a:rPr lang="en-US" sz="2200" i="1" dirty="0"/>
              <a:t>Example: At age 60</a:t>
            </a:r>
            <a:r>
              <a:rPr lang="en-US" sz="2200" dirty="0"/>
              <a:t>, </a:t>
            </a:r>
            <a:r>
              <a:rPr lang="en-US" sz="2200" i="1" dirty="0"/>
              <a:t>your portfolio would hold 60% stocks and 40% bonds.</a:t>
            </a:r>
          </a:p>
        </p:txBody>
      </p:sp>
      <p:sp>
        <p:nvSpPr>
          <p:cNvPr id="3" name="Title 2">
            <a:extLst>
              <a:ext uri="{FF2B5EF4-FFF2-40B4-BE49-F238E27FC236}">
                <a16:creationId xmlns:a16="http://schemas.microsoft.com/office/drawing/2014/main" id="{07A57A94-1F8F-441C-A978-051911C6C05D}"/>
              </a:ext>
            </a:extLst>
          </p:cNvPr>
          <p:cNvSpPr>
            <a:spLocks noGrp="1"/>
          </p:cNvSpPr>
          <p:nvPr>
            <p:ph type="title"/>
          </p:nvPr>
        </p:nvSpPr>
        <p:spPr>
          <a:xfrm>
            <a:off x="359601" y="283704"/>
            <a:ext cx="11745807" cy="731521"/>
          </a:xfrm>
        </p:spPr>
        <p:txBody>
          <a:bodyPr/>
          <a:lstStyle/>
          <a:p>
            <a:r>
              <a:rPr lang="en-US" sz="3800" b="1" dirty="0"/>
              <a:t>Step 1: Shift investing and withdrawal strategies</a:t>
            </a:r>
          </a:p>
        </p:txBody>
      </p:sp>
    </p:spTree>
    <p:extLst>
      <p:ext uri="{BB962C8B-B14F-4D97-AF65-F5344CB8AC3E}">
        <p14:creationId xmlns:p14="http://schemas.microsoft.com/office/powerpoint/2010/main" val="428957970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F9453-92CF-457F-B6C9-AD6D65F04589}"/>
              </a:ext>
            </a:extLst>
          </p:cNvPr>
          <p:cNvSpPr>
            <a:spLocks noGrp="1"/>
          </p:cNvSpPr>
          <p:nvPr>
            <p:ph type="title"/>
          </p:nvPr>
        </p:nvSpPr>
        <p:spPr>
          <a:xfrm>
            <a:off x="359600" y="283704"/>
            <a:ext cx="10905876" cy="731521"/>
          </a:xfrm>
        </p:spPr>
        <p:txBody>
          <a:bodyPr/>
          <a:lstStyle/>
          <a:p>
            <a:r>
              <a:rPr lang="en-US" sz="4200" dirty="0"/>
              <a:t>Shift investing and withdrawal strategies</a:t>
            </a:r>
          </a:p>
        </p:txBody>
      </p:sp>
      <p:sp>
        <p:nvSpPr>
          <p:cNvPr id="3" name="TextBox 2">
            <a:extLst>
              <a:ext uri="{FF2B5EF4-FFF2-40B4-BE49-F238E27FC236}">
                <a16:creationId xmlns:a16="http://schemas.microsoft.com/office/drawing/2014/main" id="{8C9C0E44-0D10-426D-9205-98B6A65505F1}"/>
              </a:ext>
            </a:extLst>
          </p:cNvPr>
          <p:cNvSpPr txBox="1"/>
          <p:nvPr/>
        </p:nvSpPr>
        <p:spPr>
          <a:xfrm>
            <a:off x="449053" y="1242754"/>
            <a:ext cx="6923298" cy="4293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hangingPunct="1">
              <a:spcBef>
                <a:spcPts val="1200"/>
              </a:spcBef>
              <a:spcAft>
                <a:spcPts val="600"/>
              </a:spcAft>
              <a:buSzPct val="100000"/>
            </a:pPr>
            <a:r>
              <a:rPr lang="en-US" sz="2200" b="1" cap="all" dirty="0"/>
              <a:t>Consider target date funds</a:t>
            </a:r>
          </a:p>
          <a:p>
            <a:pPr marL="342900" lvl="0" indent="-342900" hangingPunct="1">
              <a:spcBef>
                <a:spcPts val="1200"/>
              </a:spcBef>
              <a:spcAft>
                <a:spcPts val="600"/>
              </a:spcAft>
              <a:buSzPct val="100000"/>
              <a:buFont typeface="Arial" panose="020B0604020202020204" pitchFamily="34" charset="0"/>
              <a:buChar char="•"/>
            </a:pPr>
            <a:r>
              <a:rPr lang="en-US" sz="2200" dirty="0"/>
              <a:t>To simplify portfolio management, consider transferring retirement investments into this type of mutual fund, based on the approximate year you plan to retire.</a:t>
            </a:r>
          </a:p>
          <a:p>
            <a:pPr marL="342900" lvl="0" indent="-342900" hangingPunct="1">
              <a:spcBef>
                <a:spcPts val="1200"/>
              </a:spcBef>
              <a:spcAft>
                <a:spcPts val="600"/>
              </a:spcAft>
              <a:buSzPct val="100000"/>
              <a:buFont typeface="Arial" panose="020B0604020202020204" pitchFamily="34" charset="0"/>
              <a:buChar char="•"/>
            </a:pPr>
            <a:r>
              <a:rPr lang="en-US" sz="2200" dirty="0"/>
              <a:t>Automatically adjusts toward more conservative investments as target date approaches.</a:t>
            </a:r>
          </a:p>
          <a:p>
            <a:pPr marL="342900" indent="-342900" hangingPunct="1">
              <a:spcBef>
                <a:spcPts val="1200"/>
              </a:spcBef>
              <a:spcAft>
                <a:spcPts val="600"/>
              </a:spcAft>
              <a:buSzPct val="100000"/>
              <a:buFont typeface="Arial" panose="020B0604020202020204" pitchFamily="34" charset="0"/>
              <a:buChar char="•"/>
            </a:pPr>
            <a:r>
              <a:rPr lang="en-US" sz="2200" dirty="0"/>
              <a:t>Designed to be the only investment in your retirement portfolio; holding other funds defeats their purpose.</a:t>
            </a:r>
          </a:p>
          <a:p>
            <a:pPr marL="342900" lvl="0" indent="-342900" hangingPunct="1">
              <a:spcBef>
                <a:spcPts val="1200"/>
              </a:spcBef>
              <a:spcAft>
                <a:spcPts val="600"/>
              </a:spcAft>
              <a:buSzPct val="100000"/>
              <a:buFont typeface="Arial" panose="020B0604020202020204" pitchFamily="34" charset="0"/>
              <a:buChar char="•"/>
            </a:pPr>
            <a:r>
              <a:rPr lang="en-US" sz="2200" dirty="0"/>
              <a:t>Know whether it’s a “to” fund or a “through” fund.</a:t>
            </a:r>
          </a:p>
        </p:txBody>
      </p:sp>
      <p:sp>
        <p:nvSpPr>
          <p:cNvPr id="5" name="Speech Bubble: Rectangle 4">
            <a:extLst>
              <a:ext uri="{FF2B5EF4-FFF2-40B4-BE49-F238E27FC236}">
                <a16:creationId xmlns:a16="http://schemas.microsoft.com/office/drawing/2014/main" id="{F208871B-96C7-49B4-803A-3FB527C02A8E}"/>
              </a:ext>
            </a:extLst>
          </p:cNvPr>
          <p:cNvSpPr/>
          <p:nvPr/>
        </p:nvSpPr>
        <p:spPr>
          <a:xfrm>
            <a:off x="7603720" y="1481256"/>
            <a:ext cx="3449090" cy="3323987"/>
          </a:xfrm>
          <a:prstGeom prst="wedgeRectCallout">
            <a:avLst>
              <a:gd name="adj1" fmla="val -51877"/>
              <a:gd name="adj2" fmla="val 62158"/>
            </a:avLst>
          </a:prstGeom>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274320" tIns="274320" rIns="274320" bIns="274320" numCol="1" spcCol="38100" rtlCol="0" anchor="ctr">
            <a:spAutoFit/>
          </a:bodyPr>
          <a:lstStyle/>
          <a:p>
            <a:r>
              <a:rPr lang="en-US" dirty="0">
                <a:solidFill>
                  <a:srgbClr val="00A94F"/>
                </a:solidFill>
              </a:rPr>
              <a:t>“To” funds aim to reach their most conservative portfolio mix on the target date.</a:t>
            </a:r>
          </a:p>
          <a:p>
            <a:endParaRPr lang="en-US" dirty="0">
              <a:solidFill>
                <a:srgbClr val="00A94F"/>
              </a:solidFill>
            </a:endParaRPr>
          </a:p>
          <a:p>
            <a:r>
              <a:rPr lang="en-US" dirty="0">
                <a:solidFill>
                  <a:srgbClr val="00A94F"/>
                </a:solidFill>
              </a:rPr>
              <a:t>“Through” funds won’t hit that final portfolio until after the target date, taking fund holders through retirement.</a:t>
            </a:r>
          </a:p>
        </p:txBody>
      </p:sp>
    </p:spTree>
    <p:extLst>
      <p:ext uri="{BB962C8B-B14F-4D97-AF65-F5344CB8AC3E}">
        <p14:creationId xmlns:p14="http://schemas.microsoft.com/office/powerpoint/2010/main" val="108369755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9602" y="2141563"/>
            <a:ext cx="5593628" cy="3104806"/>
          </a:xfrm>
        </p:spPr>
        <p:txBody>
          <a:bodyPr/>
          <a:lstStyle/>
          <a:p>
            <a:pPr>
              <a:lnSpc>
                <a:spcPct val="100000"/>
              </a:lnSpc>
              <a:spcBef>
                <a:spcPts val="1200"/>
              </a:spcBef>
              <a:spcAft>
                <a:spcPts val="600"/>
              </a:spcAft>
            </a:pPr>
            <a:r>
              <a:rPr lang="en-US" sz="2200" dirty="0"/>
              <a:t>Continue to stash the maximum in your retirement accounts by using special tax-advantaged “catch up” contributions.</a:t>
            </a:r>
          </a:p>
          <a:p>
            <a:pPr>
              <a:lnSpc>
                <a:spcPct val="100000"/>
              </a:lnSpc>
              <a:spcBef>
                <a:spcPts val="1200"/>
              </a:spcBef>
              <a:spcAft>
                <a:spcPts val="600"/>
              </a:spcAft>
            </a:pPr>
            <a:r>
              <a:rPr lang="en-US" sz="2200" dirty="0"/>
              <a:t>Alert: The IRS may change annual limits; find the current year’s limits at: </a:t>
            </a:r>
            <a:r>
              <a:rPr lang="en-US" sz="2200" dirty="0">
                <a:hlinkClick r:id="rId2"/>
              </a:rPr>
              <a:t>www.irs.gov/retirement-plans/plan-participant-employee/retirement-topics-contributions</a:t>
            </a:r>
            <a:endParaRPr lang="en-US" sz="2200" dirty="0"/>
          </a:p>
          <a:p>
            <a:pPr>
              <a:lnSpc>
                <a:spcPct val="100000"/>
              </a:lnSpc>
              <a:spcBef>
                <a:spcPts val="1200"/>
              </a:spcBef>
              <a:spcAft>
                <a:spcPts val="600"/>
              </a:spcAft>
            </a:pPr>
            <a:endParaRPr lang="en-US" sz="2400" dirty="0"/>
          </a:p>
        </p:txBody>
      </p:sp>
      <p:sp>
        <p:nvSpPr>
          <p:cNvPr id="3" name="Text Placeholder 2"/>
          <p:cNvSpPr>
            <a:spLocks noGrp="1"/>
          </p:cNvSpPr>
          <p:nvPr>
            <p:ph type="body" sz="quarter" idx="11"/>
          </p:nvPr>
        </p:nvSpPr>
        <p:spPr>
          <a:xfrm>
            <a:off x="6351588" y="2015834"/>
            <a:ext cx="5480049" cy="3356264"/>
          </a:xfrm>
        </p:spPr>
        <p:style>
          <a:lnRef idx="1">
            <a:schemeClr val="accent6"/>
          </a:lnRef>
          <a:fillRef idx="2">
            <a:schemeClr val="accent6"/>
          </a:fillRef>
          <a:effectRef idx="1">
            <a:schemeClr val="accent6"/>
          </a:effectRef>
          <a:fontRef idx="minor">
            <a:schemeClr val="dk1"/>
          </a:fontRef>
        </p:style>
        <p:txBody>
          <a:bodyPr lIns="91440" tIns="182880" rIns="91440" bIns="91440"/>
          <a:lstStyle/>
          <a:p>
            <a:pPr marL="0" indent="0">
              <a:lnSpc>
                <a:spcPct val="100000"/>
              </a:lnSpc>
              <a:spcBef>
                <a:spcPts val="600"/>
              </a:spcBef>
              <a:spcAft>
                <a:spcPts val="600"/>
              </a:spcAft>
              <a:buNone/>
            </a:pPr>
            <a:r>
              <a:rPr lang="en-US" sz="2200" b="1" dirty="0">
                <a:solidFill>
                  <a:schemeClr val="tx1"/>
                </a:solidFill>
                <a:latin typeface="+mj-lt"/>
              </a:rPr>
              <a:t>The IRS facts on catch-up contributions:</a:t>
            </a:r>
          </a:p>
          <a:p>
            <a:pPr marL="274320" indent="-274320">
              <a:lnSpc>
                <a:spcPct val="100000"/>
              </a:lnSpc>
              <a:spcBef>
                <a:spcPts val="600"/>
              </a:spcBef>
              <a:spcAft>
                <a:spcPts val="600"/>
              </a:spcAft>
              <a:buFont typeface="Wingdings" panose="05000000000000000000" pitchFamily="2" charset="2"/>
              <a:buChar char="Ø"/>
            </a:pPr>
            <a:r>
              <a:rPr lang="en-US" sz="2200" dirty="0">
                <a:latin typeface="+mj-lt"/>
              </a:rPr>
              <a:t>In employer plans, like 401(k) and 403(b) plans, you can contribute an extra $6,000, bringing the maximum total annual contribution to $24,500 for 2018.</a:t>
            </a:r>
          </a:p>
          <a:p>
            <a:pPr marL="274320" indent="-274320">
              <a:lnSpc>
                <a:spcPct val="100000"/>
              </a:lnSpc>
              <a:spcBef>
                <a:spcPts val="600"/>
              </a:spcBef>
              <a:spcAft>
                <a:spcPts val="600"/>
              </a:spcAft>
              <a:buFont typeface="Wingdings" panose="05000000000000000000" pitchFamily="2" charset="2"/>
              <a:buChar char="Ø"/>
            </a:pPr>
            <a:r>
              <a:rPr lang="en-US" sz="2200" dirty="0">
                <a:latin typeface="+mj-lt"/>
              </a:rPr>
              <a:t>For Roth and traditional IRAs, you can contribute an extra $1,000, for a total annual contribution of $6,500 for 2018.</a:t>
            </a:r>
          </a:p>
        </p:txBody>
      </p:sp>
      <p:sp>
        <p:nvSpPr>
          <p:cNvPr id="4" name="Title 3"/>
          <p:cNvSpPr>
            <a:spLocks noGrp="1"/>
          </p:cNvSpPr>
          <p:nvPr>
            <p:ph type="title"/>
          </p:nvPr>
        </p:nvSpPr>
        <p:spPr>
          <a:xfrm>
            <a:off x="359602" y="283704"/>
            <a:ext cx="11662680" cy="731521"/>
          </a:xfrm>
        </p:spPr>
        <p:txBody>
          <a:bodyPr/>
          <a:lstStyle/>
          <a:p>
            <a:r>
              <a:rPr lang="en-US" sz="4200" b="1" dirty="0"/>
              <a:t>Shift investing and withdrawal strategies</a:t>
            </a:r>
          </a:p>
        </p:txBody>
      </p:sp>
    </p:spTree>
    <p:extLst>
      <p:ext uri="{BB962C8B-B14F-4D97-AF65-F5344CB8AC3E}">
        <p14:creationId xmlns:p14="http://schemas.microsoft.com/office/powerpoint/2010/main" val="3236406205"/>
      </p:ext>
    </p:extLst>
  </p:cSld>
  <p:clrMapOvr>
    <a:masterClrMapping/>
  </p:clrMapOvr>
  <p:transition spd="med"/>
</p:sld>
</file>

<file path=ppt/theme/theme1.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326654"/>
      </a:accent1>
      <a:accent2>
        <a:srgbClr val="5C3262"/>
      </a:accent2>
      <a:accent3>
        <a:srgbClr val="A5A5A5"/>
      </a:accent3>
      <a:accent4>
        <a:srgbClr val="FFC236"/>
      </a:accent4>
      <a:accent5>
        <a:srgbClr val="2E5794"/>
      </a:accent5>
      <a:accent6>
        <a:srgbClr val="70AD47"/>
      </a:accent6>
      <a:hlink>
        <a:srgbClr val="00C8C3"/>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CC2936"/>
      </a:accent1>
      <a:accent2>
        <a:srgbClr val="0D7F76"/>
      </a:accent2>
      <a:accent3>
        <a:srgbClr val="403365"/>
      </a:accent3>
      <a:accent4>
        <a:srgbClr val="FF6600"/>
      </a:accent4>
      <a:accent5>
        <a:srgbClr val="777777"/>
      </a:accent5>
      <a:accent6>
        <a:srgbClr val="7F0D16"/>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2451</TotalTime>
  <Words>3926</Words>
  <Application>Microsoft Office PowerPoint</Application>
  <PresentationFormat>Widescreen</PresentationFormat>
  <Paragraphs>329</Paragraphs>
  <Slides>49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Arial Narrow</vt:lpstr>
      <vt:lpstr>Boton Bold</vt:lpstr>
      <vt:lpstr>Calibri</vt:lpstr>
      <vt:lpstr>Courier New</vt:lpstr>
      <vt:lpstr>Rockwell</vt:lpstr>
      <vt:lpstr>Tw Cen MT</vt:lpstr>
      <vt:lpstr>Wingdings</vt:lpstr>
      <vt:lpstr>Office Theme</vt:lpstr>
      <vt:lpstr>Note to presenter</vt:lpstr>
      <vt:lpstr>SECURING YOUR FUTURE PAYCHECK 6 STEPS YOU CAN TAKE TODAY</vt:lpstr>
      <vt:lpstr>The When I’m 65 program</vt:lpstr>
      <vt:lpstr>When I’m 65 program partners</vt:lpstr>
      <vt:lpstr>Introduction</vt:lpstr>
      <vt:lpstr>6 steps to take today</vt:lpstr>
      <vt:lpstr>Step 1: Shift investing and withdrawal strategies</vt:lpstr>
      <vt:lpstr>Shift investing and withdrawal strategies</vt:lpstr>
      <vt:lpstr>Shift investing and withdrawal strategies</vt:lpstr>
      <vt:lpstr>Minimize tax impact of withdrawals</vt:lpstr>
      <vt:lpstr>Shift investing and withdrawal strategies</vt:lpstr>
      <vt:lpstr>ACTION STEP</vt:lpstr>
      <vt:lpstr>Step 2: Get trustworthy advice to stay on track</vt:lpstr>
      <vt:lpstr>Get trustworthy advice to stay on track</vt:lpstr>
      <vt:lpstr>Get trustworthy advice to stay on track</vt:lpstr>
      <vt:lpstr>ACTION STEPS</vt:lpstr>
      <vt:lpstr>Step 3: Plan for Social Security and Medicare</vt:lpstr>
      <vt:lpstr>Plan for Social Security and Medicare</vt:lpstr>
      <vt:lpstr>Plan for Social Security and Medicare</vt:lpstr>
      <vt:lpstr>Plan for Social Security and Medicare</vt:lpstr>
      <vt:lpstr>2 more considerations</vt:lpstr>
      <vt:lpstr>ACTION STEP</vt:lpstr>
      <vt:lpstr>Step 4: Understand pros and cons of annuities</vt:lpstr>
      <vt:lpstr>Understand pros and cons of annuities</vt:lpstr>
      <vt:lpstr>ACTION STEP</vt:lpstr>
      <vt:lpstr>Step 5: Get more value from your home equity</vt:lpstr>
      <vt:lpstr>Get more value from your home equity</vt:lpstr>
      <vt:lpstr>Get more value from your home equity</vt:lpstr>
      <vt:lpstr>Get more value from your home equity</vt:lpstr>
      <vt:lpstr>Get more value from your home equity</vt:lpstr>
      <vt:lpstr>ACTION STEPS</vt:lpstr>
      <vt:lpstr>Step 6: Consider a phased retirement</vt:lpstr>
      <vt:lpstr>ACTION STEP</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Quiz: Test your retirement know-how</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dc:creator>
  <cp:lastModifiedBy>Barbara Clark</cp:lastModifiedBy>
  <cp:revision>216</cp:revision>
  <cp:lastPrinted>2018-06-08T16:13:29Z</cp:lastPrinted>
  <dcterms:modified xsi:type="dcterms:W3CDTF">2018-07-13T17:16:36Z</dcterms:modified>
</cp:coreProperties>
</file>